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9" r:id="rId3"/>
  </p:sldMasterIdLst>
  <p:notesMasterIdLst>
    <p:notesMasterId r:id="rId34"/>
  </p:notesMasterIdLst>
  <p:sldIdLst>
    <p:sldId id="285" r:id="rId4"/>
    <p:sldId id="451" r:id="rId5"/>
    <p:sldId id="507" r:id="rId6"/>
    <p:sldId id="506" r:id="rId7"/>
    <p:sldId id="508" r:id="rId8"/>
    <p:sldId id="509" r:id="rId9"/>
    <p:sldId id="430" r:id="rId10"/>
    <p:sldId id="289" r:id="rId11"/>
    <p:sldId id="366" r:id="rId12"/>
    <p:sldId id="432" r:id="rId13"/>
    <p:sldId id="487" r:id="rId14"/>
    <p:sldId id="488" r:id="rId15"/>
    <p:sldId id="485" r:id="rId16"/>
    <p:sldId id="489" r:id="rId17"/>
    <p:sldId id="490" r:id="rId18"/>
    <p:sldId id="491" r:id="rId19"/>
    <p:sldId id="492" r:id="rId20"/>
    <p:sldId id="493" r:id="rId21"/>
    <p:sldId id="463" r:id="rId22"/>
    <p:sldId id="495" r:id="rId23"/>
    <p:sldId id="486" r:id="rId24"/>
    <p:sldId id="496" r:id="rId25"/>
    <p:sldId id="498" r:id="rId26"/>
    <p:sldId id="499" r:id="rId27"/>
    <p:sldId id="502" r:id="rId28"/>
    <p:sldId id="501" r:id="rId29"/>
    <p:sldId id="503" r:id="rId30"/>
    <p:sldId id="504" r:id="rId31"/>
    <p:sldId id="505" r:id="rId32"/>
    <p:sldId id="510" r:id="rId33"/>
  </p:sldIdLst>
  <p:sldSz cx="12192000" cy="6858000"/>
  <p:notesSz cx="6742113"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userDrawn="1">
          <p15:clr>
            <a:srgbClr val="A4A3A4"/>
          </p15:clr>
        </p15:guide>
        <p15:guide id="2" pos="642" userDrawn="1">
          <p15:clr>
            <a:srgbClr val="A4A3A4"/>
          </p15:clr>
        </p15:guide>
        <p15:guide id="3" pos="5904" userDrawn="1">
          <p15:clr>
            <a:srgbClr val="A4A3A4"/>
          </p15:clr>
        </p15:guide>
        <p15:guide id="4" orient="horz" pos="7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66" d="100"/>
          <a:sy n="66" d="100"/>
        </p:scale>
        <p:origin x="1090" y="278"/>
      </p:cViewPr>
      <p:guideLst>
        <p:guide orient="horz" pos="4247"/>
        <p:guide pos="642"/>
        <p:guide pos="5904"/>
        <p:guide orient="horz" pos="7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D7835993-321B-4429-8DBF-1985755E6EF3}" type="datetimeFigureOut">
              <a:rPr lang="fi-FI" smtClean="0"/>
              <a:t>21.1.2025</a:t>
            </a:fld>
            <a:endParaRPr lang="fi-FI" dirty="0"/>
          </a:p>
        </p:txBody>
      </p:sp>
      <p:sp>
        <p:nvSpPr>
          <p:cNvPr id="4" name="Dian kuvan paikkamerkki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62EE8760-B604-4D38-B1F1-342B547052A9}" type="slidenum">
              <a:rPr lang="fi-FI" smtClean="0"/>
              <a:t>‹#›</a:t>
            </a:fld>
            <a:endParaRPr lang="fi-FI" dirty="0"/>
          </a:p>
        </p:txBody>
      </p:sp>
    </p:spTree>
    <p:extLst>
      <p:ext uri="{BB962C8B-B14F-4D97-AF65-F5344CB8AC3E}">
        <p14:creationId xmlns:p14="http://schemas.microsoft.com/office/powerpoint/2010/main" val="19135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2EE8760-B604-4D38-B1F1-342B547052A9}" type="slidenum">
              <a:rPr lang="fi-FI" smtClean="0"/>
              <a:t>7</a:t>
            </a:fld>
            <a:endParaRPr lang="fi-FI" dirty="0"/>
          </a:p>
        </p:txBody>
      </p:sp>
    </p:spTree>
    <p:extLst>
      <p:ext uri="{BB962C8B-B14F-4D97-AF65-F5344CB8AC3E}">
        <p14:creationId xmlns:p14="http://schemas.microsoft.com/office/powerpoint/2010/main" val="632423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99875-8354-7A7A-B63C-2AC0FB8278B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28BDB2A-0020-1E9A-6014-A3088AA38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C838A03-93A6-B477-4646-4CE500C3FD3A}"/>
              </a:ext>
            </a:extLst>
          </p:cNvPr>
          <p:cNvSpPr>
            <a:spLocks noGrp="1"/>
          </p:cNvSpPr>
          <p:nvPr>
            <p:ph type="dt" sz="half" idx="10"/>
          </p:nvPr>
        </p:nvSpPr>
        <p:spPr/>
        <p:txBody>
          <a:bodyPr/>
          <a:lstStyle/>
          <a:p>
            <a:fld id="{0AFF2C31-9135-4904-8EE5-BD0C5AAF7763}"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3F6DCA2E-B8D8-E5C3-FD9B-0134FCAC431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1E5F2BB-8FF4-8898-E920-4D83F653BBDD}"/>
              </a:ext>
            </a:extLst>
          </p:cNvPr>
          <p:cNvSpPr>
            <a:spLocks noGrp="1"/>
          </p:cNvSpPr>
          <p:nvPr>
            <p:ph type="sldNum" sz="quarter" idx="12"/>
          </p:nvPr>
        </p:nvSpPr>
        <p:spPr/>
        <p:txBody>
          <a:bodyPr/>
          <a:lstStyle/>
          <a:p>
            <a:fld id="{D31E3694-B82E-4B28-A1CA-CC3C93B7C146}" type="slidenum">
              <a:rPr lang="fi-FI" smtClean="0"/>
              <a:t>‹#›</a:t>
            </a:fld>
            <a:endParaRPr lang="fi-FI" dirty="0"/>
          </a:p>
        </p:txBody>
      </p:sp>
      <p:pic>
        <p:nvPicPr>
          <p:cNvPr id="7" name="Kuva 6">
            <a:extLst>
              <a:ext uri="{FF2B5EF4-FFF2-40B4-BE49-F238E27FC236}">
                <a16:creationId xmlns:a16="http://schemas.microsoft.com/office/drawing/2014/main" id="{1CD4409E-9EEA-7940-C91D-7B1AE4D0B8F6}"/>
              </a:ext>
            </a:extLst>
          </p:cNvPr>
          <p:cNvPicPr>
            <a:picLocks noChangeAspect="1"/>
          </p:cNvPicPr>
          <p:nvPr/>
        </p:nvPicPr>
        <p:blipFill>
          <a:blip r:embed="rId2"/>
          <a:stretch>
            <a:fillRect/>
          </a:stretch>
        </p:blipFill>
        <p:spPr>
          <a:xfrm>
            <a:off x="0" y="12192"/>
            <a:ext cx="12192000" cy="6833616"/>
          </a:xfrm>
          <a:prstGeom prst="rect">
            <a:avLst/>
          </a:prstGeom>
        </p:spPr>
      </p:pic>
    </p:spTree>
    <p:extLst>
      <p:ext uri="{BB962C8B-B14F-4D97-AF65-F5344CB8AC3E}">
        <p14:creationId xmlns:p14="http://schemas.microsoft.com/office/powerpoint/2010/main" val="199455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BC8973-FA7C-BF1A-A525-281EB81F260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8A070EE-8AB1-DEE3-CFC1-8773036A78FB}"/>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4" name="Alatunnisteen paikkamerkki 3">
            <a:extLst>
              <a:ext uri="{FF2B5EF4-FFF2-40B4-BE49-F238E27FC236}">
                <a16:creationId xmlns:a16="http://schemas.microsoft.com/office/drawing/2014/main" id="{70CF66AF-66AC-E5A0-425B-1C85A9CB58DA}"/>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50E74E1A-E7FA-D686-97EC-41857319F32A}"/>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399014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A0025B4-F09D-4CC2-42D7-33EBC502FFA9}"/>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3" name="Alatunnisteen paikkamerkki 2">
            <a:extLst>
              <a:ext uri="{FF2B5EF4-FFF2-40B4-BE49-F238E27FC236}">
                <a16:creationId xmlns:a16="http://schemas.microsoft.com/office/drawing/2014/main" id="{C9AE26B6-6BC9-E4B7-0ADA-63AECFED07E8}"/>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A9A176BE-9C06-71A9-F552-0AE04D3023EF}"/>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241234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78EA24-7DA8-D1E3-55E8-1FCFA52B783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1929B9F-0149-FA4E-0FD6-37EF1B3AF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4DAF6FC-6264-96A3-7989-C94610CB3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B587E98-9AE6-8921-EC36-E05195E329FE}"/>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6" name="Alatunnisteen paikkamerkki 5">
            <a:extLst>
              <a:ext uri="{FF2B5EF4-FFF2-40B4-BE49-F238E27FC236}">
                <a16:creationId xmlns:a16="http://schemas.microsoft.com/office/drawing/2014/main" id="{BD095019-1679-FD46-7D47-A9EF8BF7D06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78F103B5-2A98-65B7-75F2-E7C7B5919BF3}"/>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126435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9621CB-F89D-C42C-5E50-235522FE448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13115A5-4149-6BC7-3D4E-77C6D12497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4" name="Tekstin paikkamerkki 3">
            <a:extLst>
              <a:ext uri="{FF2B5EF4-FFF2-40B4-BE49-F238E27FC236}">
                <a16:creationId xmlns:a16="http://schemas.microsoft.com/office/drawing/2014/main" id="{DC761B66-3E1B-16BD-7C4F-53DE66B04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18C3829-B7DA-9FE8-5412-F8638B4B85AC}"/>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6" name="Alatunnisteen paikkamerkki 5">
            <a:extLst>
              <a:ext uri="{FF2B5EF4-FFF2-40B4-BE49-F238E27FC236}">
                <a16:creationId xmlns:a16="http://schemas.microsoft.com/office/drawing/2014/main" id="{26B087A9-1150-FB77-DAE2-E0A0B3347D5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AFB9180A-22A4-E761-C747-48EE973E28D8}"/>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4722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B3C94-294B-0B45-99B9-9F28E9129E0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C745AE4-864A-5244-A57D-10B31ED5F35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B2EC6C-2FBB-2126-03FF-3C9D33172D13}"/>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14FC8D4A-B359-AF3B-DBD8-47DCFC95EC6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F2B8B19-5026-C2E3-1827-84B5FF0988D0}"/>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803411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0E0AECB-CFBE-06F9-304D-E2BE922ADAF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D6F7E56-513A-5241-A2BA-5420E2B8759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7BA1B74-2999-73E9-2745-0E4F6DED3DC3}"/>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8C053996-ABDF-4BE1-731B-D494EBC0A9B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BFA8727-1400-6DCF-5CBB-832534BE401E}"/>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380181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CA28D53-5537-D9B6-348F-3FD180FA3D85}"/>
              </a:ext>
            </a:extLst>
          </p:cNvPr>
          <p:cNvSpPr>
            <a:spLocks noGrp="1"/>
          </p:cNvSpPr>
          <p:nvPr>
            <p:ph type="dt" sz="half" idx="10"/>
          </p:nvPr>
        </p:nvSpPr>
        <p:spPr/>
        <p:txBody>
          <a:bodyPr/>
          <a:lstStyle/>
          <a:p>
            <a:fld id="{0AFF2C31-9135-4904-8EE5-BD0C5AAF7763}" type="datetimeFigureOut">
              <a:rPr lang="fi-FI" smtClean="0"/>
              <a:t>21.1.2025</a:t>
            </a:fld>
            <a:endParaRPr lang="fi-FI" dirty="0"/>
          </a:p>
        </p:txBody>
      </p:sp>
      <p:sp>
        <p:nvSpPr>
          <p:cNvPr id="3" name="Alatunnisteen paikkamerkki 2">
            <a:extLst>
              <a:ext uri="{FF2B5EF4-FFF2-40B4-BE49-F238E27FC236}">
                <a16:creationId xmlns:a16="http://schemas.microsoft.com/office/drawing/2014/main" id="{9E30D1CA-5D46-ABCB-834A-AFF55AFC2B78}"/>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25081A53-A641-8936-7A19-053AA4578ADD}"/>
              </a:ext>
            </a:extLst>
          </p:cNvPr>
          <p:cNvSpPr>
            <a:spLocks noGrp="1"/>
          </p:cNvSpPr>
          <p:nvPr>
            <p:ph type="sldNum" sz="quarter" idx="12"/>
          </p:nvPr>
        </p:nvSpPr>
        <p:spPr/>
        <p:txBody>
          <a:bodyPr/>
          <a:lstStyle/>
          <a:p>
            <a:fld id="{D31E3694-B82E-4B28-A1CA-CC3C93B7C146}" type="slidenum">
              <a:rPr lang="fi-FI" smtClean="0"/>
              <a:t>‹#›</a:t>
            </a:fld>
            <a:endParaRPr lang="fi-FI" dirty="0"/>
          </a:p>
        </p:txBody>
      </p:sp>
    </p:spTree>
    <p:extLst>
      <p:ext uri="{BB962C8B-B14F-4D97-AF65-F5344CB8AC3E}">
        <p14:creationId xmlns:p14="http://schemas.microsoft.com/office/powerpoint/2010/main" val="412128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99875-8354-7A7A-B63C-2AC0FB8278B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28BDB2A-0020-1E9A-6014-A3088AA38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C838A03-93A6-B477-4646-4CE500C3FD3A}"/>
              </a:ext>
            </a:extLst>
          </p:cNvPr>
          <p:cNvSpPr>
            <a:spLocks noGrp="1"/>
          </p:cNvSpPr>
          <p:nvPr>
            <p:ph type="dt" sz="half" idx="10"/>
          </p:nvPr>
        </p:nvSpPr>
        <p:spPr/>
        <p:txBody>
          <a:bodyPr/>
          <a:lstStyle/>
          <a:p>
            <a:fld id="{0AFF2C31-9135-4904-8EE5-BD0C5AAF7763}"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3F6DCA2E-B8D8-E5C3-FD9B-0134FCAC431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1E5F2BB-8FF4-8898-E920-4D83F653BBDD}"/>
              </a:ext>
            </a:extLst>
          </p:cNvPr>
          <p:cNvSpPr>
            <a:spLocks noGrp="1"/>
          </p:cNvSpPr>
          <p:nvPr>
            <p:ph type="sldNum" sz="quarter" idx="12"/>
          </p:nvPr>
        </p:nvSpPr>
        <p:spPr/>
        <p:txBody>
          <a:bodyPr/>
          <a:lstStyle/>
          <a:p>
            <a:fld id="{D31E3694-B82E-4B28-A1CA-CC3C93B7C146}" type="slidenum">
              <a:rPr lang="fi-FI" smtClean="0"/>
              <a:t>‹#›</a:t>
            </a:fld>
            <a:endParaRPr lang="fi-FI" dirty="0"/>
          </a:p>
        </p:txBody>
      </p:sp>
      <p:pic>
        <p:nvPicPr>
          <p:cNvPr id="10" name="Kuva 9">
            <a:extLst>
              <a:ext uri="{FF2B5EF4-FFF2-40B4-BE49-F238E27FC236}">
                <a16:creationId xmlns:a16="http://schemas.microsoft.com/office/drawing/2014/main" id="{EC232920-947C-ECE6-4D93-C5F9639517CE}"/>
              </a:ext>
            </a:extLst>
          </p:cNvPr>
          <p:cNvPicPr>
            <a:picLocks noChangeAspect="1"/>
          </p:cNvPicPr>
          <p:nvPr/>
        </p:nvPicPr>
        <p:blipFill>
          <a:blip r:embed="rId2"/>
          <a:stretch>
            <a:fillRect/>
          </a:stretch>
        </p:blipFill>
        <p:spPr>
          <a:xfrm>
            <a:off x="18691" y="0"/>
            <a:ext cx="12192000" cy="6857999"/>
          </a:xfrm>
          <a:prstGeom prst="rect">
            <a:avLst/>
          </a:prstGeom>
        </p:spPr>
      </p:pic>
    </p:spTree>
    <p:extLst>
      <p:ext uri="{BB962C8B-B14F-4D97-AF65-F5344CB8AC3E}">
        <p14:creationId xmlns:p14="http://schemas.microsoft.com/office/powerpoint/2010/main" val="218081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CA28D53-5537-D9B6-348F-3FD180FA3D85}"/>
              </a:ext>
            </a:extLst>
          </p:cNvPr>
          <p:cNvSpPr>
            <a:spLocks noGrp="1"/>
          </p:cNvSpPr>
          <p:nvPr>
            <p:ph type="dt" sz="half" idx="10"/>
          </p:nvPr>
        </p:nvSpPr>
        <p:spPr/>
        <p:txBody>
          <a:bodyPr/>
          <a:lstStyle/>
          <a:p>
            <a:fld id="{0AFF2C31-9135-4904-8EE5-BD0C5AAF7763}" type="datetimeFigureOut">
              <a:rPr lang="fi-FI" smtClean="0"/>
              <a:t>21.1.2025</a:t>
            </a:fld>
            <a:endParaRPr lang="fi-FI" dirty="0"/>
          </a:p>
        </p:txBody>
      </p:sp>
      <p:sp>
        <p:nvSpPr>
          <p:cNvPr id="3" name="Alatunnisteen paikkamerkki 2">
            <a:extLst>
              <a:ext uri="{FF2B5EF4-FFF2-40B4-BE49-F238E27FC236}">
                <a16:creationId xmlns:a16="http://schemas.microsoft.com/office/drawing/2014/main" id="{9E30D1CA-5D46-ABCB-834A-AFF55AFC2B78}"/>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25081A53-A641-8936-7A19-053AA4578ADD}"/>
              </a:ext>
            </a:extLst>
          </p:cNvPr>
          <p:cNvSpPr>
            <a:spLocks noGrp="1"/>
          </p:cNvSpPr>
          <p:nvPr>
            <p:ph type="sldNum" sz="quarter" idx="12"/>
          </p:nvPr>
        </p:nvSpPr>
        <p:spPr/>
        <p:txBody>
          <a:bodyPr/>
          <a:lstStyle/>
          <a:p>
            <a:fld id="{D31E3694-B82E-4B28-A1CA-CC3C93B7C146}" type="slidenum">
              <a:rPr lang="fi-FI" smtClean="0"/>
              <a:t>‹#›</a:t>
            </a:fld>
            <a:endParaRPr lang="fi-FI" dirty="0"/>
          </a:p>
        </p:txBody>
      </p:sp>
    </p:spTree>
    <p:extLst>
      <p:ext uri="{BB962C8B-B14F-4D97-AF65-F5344CB8AC3E}">
        <p14:creationId xmlns:p14="http://schemas.microsoft.com/office/powerpoint/2010/main" val="26696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99875-8354-7A7A-B63C-2AC0FB8278B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28BDB2A-0020-1E9A-6014-A3088AA38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C838A03-93A6-B477-4646-4CE500C3FD3A}"/>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3F6DCA2E-B8D8-E5C3-FD9B-0134FCAC431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1E5F2BB-8FF4-8898-E920-4D83F653BBDD}"/>
              </a:ext>
            </a:extLst>
          </p:cNvPr>
          <p:cNvSpPr>
            <a:spLocks noGrp="1"/>
          </p:cNvSpPr>
          <p:nvPr>
            <p:ph type="sldNum" sz="quarter" idx="12"/>
          </p:nvPr>
        </p:nvSpPr>
        <p:spPr/>
        <p:txBody>
          <a:bodyPr/>
          <a:lstStyle/>
          <a:p>
            <a:fld id="{D2F864E2-03F5-4DF8-9DA0-9147FF56E468}" type="slidenum">
              <a:rPr lang="fi-FI" smtClean="0"/>
              <a:t>‹#›</a:t>
            </a:fld>
            <a:endParaRPr lang="fi-FI" dirty="0"/>
          </a:p>
        </p:txBody>
      </p:sp>
      <p:pic>
        <p:nvPicPr>
          <p:cNvPr id="7" name="Kuva 6">
            <a:extLst>
              <a:ext uri="{FF2B5EF4-FFF2-40B4-BE49-F238E27FC236}">
                <a16:creationId xmlns:a16="http://schemas.microsoft.com/office/drawing/2014/main" id="{06A551BD-D892-08D0-E5F7-6AF6E9A7FDEB}"/>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19029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D937BF-04F0-ECC9-F3FA-066B26F264F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7D1175E-FD63-CFA0-F7BF-E910C1A6CE5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E02888A-B13D-2B0B-93DF-765C12D4822A}"/>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48EBDD85-7B93-3E6D-41CD-6E03C63CC42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F96280AA-E86B-1A33-90BA-D6020AADF3A2}"/>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86981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D24FE8-036F-24F1-FB0B-BC67109E9E3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51B6565-59F9-3A10-ED4D-1C215034C2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BB200D0-6301-E0DD-31BA-180EA6FB468A}"/>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485EAD48-1C73-4F0D-2D5E-4D9DE64F0BBA}"/>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B392FD-3998-97FB-CC90-F97C92DFBBAA}"/>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19148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C5900E-42B8-9905-5578-9591E46C496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0F5722B-99EF-50A1-98D8-E698377D71B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A4A2BD0-AAA1-37B7-A1CC-9DEA446B9BE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58EF491-6141-A498-6ECC-4B552763238D}"/>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6" name="Alatunnisteen paikkamerkki 5">
            <a:extLst>
              <a:ext uri="{FF2B5EF4-FFF2-40B4-BE49-F238E27FC236}">
                <a16:creationId xmlns:a16="http://schemas.microsoft.com/office/drawing/2014/main" id="{A588CF8D-A144-D5AF-0D4F-458BF66A37A2}"/>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946BB9-D68D-A2EA-58A9-50E398FD0D13}"/>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148129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0D790A-18C3-F447-D542-75BAD9BF5BA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E33F111-D350-2CF4-AF8C-0EE3D5F0C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0F95827-2F6F-7427-B4DB-03DB3E4E612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FA0AB9A-3E85-52BA-9498-C161B8165A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792BB7C-1FD5-5CB4-4D3E-6A8F9C49932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64BC138-9F56-A346-FF79-10BD54B9B0D6}"/>
              </a:ext>
            </a:extLst>
          </p:cNvPr>
          <p:cNvSpPr>
            <a:spLocks noGrp="1"/>
          </p:cNvSpPr>
          <p:nvPr>
            <p:ph type="dt" sz="half" idx="10"/>
          </p:nvPr>
        </p:nvSpPr>
        <p:spPr/>
        <p:txBody>
          <a:bodyPr/>
          <a:lstStyle/>
          <a:p>
            <a:fld id="{0A8C4339-A8E8-47A2-9A21-E6547BAC3A6F}" type="datetimeFigureOut">
              <a:rPr lang="fi-FI" smtClean="0"/>
              <a:t>21.1.2025</a:t>
            </a:fld>
            <a:endParaRPr lang="fi-FI" dirty="0"/>
          </a:p>
        </p:txBody>
      </p:sp>
      <p:sp>
        <p:nvSpPr>
          <p:cNvPr id="8" name="Alatunnisteen paikkamerkki 7">
            <a:extLst>
              <a:ext uri="{FF2B5EF4-FFF2-40B4-BE49-F238E27FC236}">
                <a16:creationId xmlns:a16="http://schemas.microsoft.com/office/drawing/2014/main" id="{DB45AE9A-CB6C-5EAA-F12A-9F7D2E8719C1}"/>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E91980BC-C0D7-5EDD-22A9-4838EF9277BA}"/>
              </a:ext>
            </a:extLst>
          </p:cNvPr>
          <p:cNvSpPr>
            <a:spLocks noGrp="1"/>
          </p:cNvSpPr>
          <p:nvPr>
            <p:ph type="sldNum" sz="quarter" idx="12"/>
          </p:nvPr>
        </p:nvSpPr>
        <p:spPr/>
        <p:txBody>
          <a:bodyPr/>
          <a:lstStyle/>
          <a:p>
            <a:fld id="{D2F864E2-03F5-4DF8-9DA0-9147FF56E468}" type="slidenum">
              <a:rPr lang="fi-FI" smtClean="0"/>
              <a:t>‹#›</a:t>
            </a:fld>
            <a:endParaRPr lang="fi-FI" dirty="0"/>
          </a:p>
        </p:txBody>
      </p:sp>
    </p:spTree>
    <p:extLst>
      <p:ext uri="{BB962C8B-B14F-4D97-AF65-F5344CB8AC3E}">
        <p14:creationId xmlns:p14="http://schemas.microsoft.com/office/powerpoint/2010/main" val="2892827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BAA06EC-7A84-D1F2-6E03-2707B67D7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E19F950-5A90-839D-B806-430787634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60F9AE9-31E1-72EF-8B34-25E40D91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2C31-9135-4904-8EE5-BD0C5AAF7763}"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9A207343-04C4-C975-3863-F46A6F1DF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E0965721-256D-77C3-3930-A5B2B8AB7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E3694-B82E-4B28-A1CA-CC3C93B7C146}" type="slidenum">
              <a:rPr lang="fi-FI" smtClean="0"/>
              <a:t>‹#›</a:t>
            </a:fld>
            <a:endParaRPr lang="fi-FI" dirty="0"/>
          </a:p>
        </p:txBody>
      </p:sp>
      <p:pic>
        <p:nvPicPr>
          <p:cNvPr id="7" name="Kuva 6">
            <a:extLst>
              <a:ext uri="{FF2B5EF4-FFF2-40B4-BE49-F238E27FC236}">
                <a16:creationId xmlns:a16="http://schemas.microsoft.com/office/drawing/2014/main" id="{AE72DD7A-DD64-DD87-5471-EFC030C7384A}"/>
              </a:ext>
            </a:extLst>
          </p:cNvPr>
          <p:cNvPicPr>
            <a:picLocks noChangeAspect="1"/>
          </p:cNvPicPr>
          <p:nvPr/>
        </p:nvPicPr>
        <p:blipFill>
          <a:blip r:embed="rId4"/>
          <a:stretch>
            <a:fillRect/>
          </a:stretch>
        </p:blipFill>
        <p:spPr>
          <a:xfrm>
            <a:off x="0" y="12192"/>
            <a:ext cx="12192000" cy="6833616"/>
          </a:xfrm>
          <a:prstGeom prst="rect">
            <a:avLst/>
          </a:prstGeom>
        </p:spPr>
      </p:pic>
    </p:spTree>
    <p:extLst>
      <p:ext uri="{BB962C8B-B14F-4D97-AF65-F5344CB8AC3E}">
        <p14:creationId xmlns:p14="http://schemas.microsoft.com/office/powerpoint/2010/main" val="168231788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BAA06EC-7A84-D1F2-6E03-2707B67D7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E19F950-5A90-839D-B806-430787634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60F9AE9-31E1-72EF-8B34-25E40D91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2C31-9135-4904-8EE5-BD0C5AAF7763}"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9A207343-04C4-C975-3863-F46A6F1DF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E0965721-256D-77C3-3930-A5B2B8AB7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E3694-B82E-4B28-A1CA-CC3C93B7C146}" type="slidenum">
              <a:rPr lang="fi-FI" smtClean="0"/>
              <a:t>‹#›</a:t>
            </a:fld>
            <a:endParaRPr lang="fi-FI" dirty="0"/>
          </a:p>
        </p:txBody>
      </p:sp>
      <p:pic>
        <p:nvPicPr>
          <p:cNvPr id="8" name="Kuva 7">
            <a:extLst>
              <a:ext uri="{FF2B5EF4-FFF2-40B4-BE49-F238E27FC236}">
                <a16:creationId xmlns:a16="http://schemas.microsoft.com/office/drawing/2014/main" id="{A8B23E9B-9F2D-2FEF-2D2A-DD0F96156141}"/>
              </a:ext>
            </a:extLst>
          </p:cNvPr>
          <p:cNvPicPr>
            <a:picLocks noChangeAspect="1"/>
          </p:cNvPicPr>
          <p:nvPr/>
        </p:nvPicPr>
        <p:blipFill>
          <a:blip r:embed="rId4"/>
          <a:stretch>
            <a:fillRect/>
          </a:stretch>
        </p:blipFill>
        <p:spPr>
          <a:xfrm>
            <a:off x="0" y="1"/>
            <a:ext cx="12192000" cy="6857999"/>
          </a:xfrm>
          <a:prstGeom prst="rect">
            <a:avLst/>
          </a:prstGeom>
        </p:spPr>
      </p:pic>
    </p:spTree>
    <p:extLst>
      <p:ext uri="{BB962C8B-B14F-4D97-AF65-F5344CB8AC3E}">
        <p14:creationId xmlns:p14="http://schemas.microsoft.com/office/powerpoint/2010/main" val="3423331697"/>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BAA06EC-7A84-D1F2-6E03-2707B67D7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E19F950-5A90-839D-B806-430787634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60F9AE9-31E1-72EF-8B34-25E40D91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C4339-A8E8-47A2-9A21-E6547BAC3A6F}" type="datetimeFigureOut">
              <a:rPr lang="fi-FI" smtClean="0"/>
              <a:t>21.1.2025</a:t>
            </a:fld>
            <a:endParaRPr lang="fi-FI" dirty="0"/>
          </a:p>
        </p:txBody>
      </p:sp>
      <p:sp>
        <p:nvSpPr>
          <p:cNvPr id="5" name="Alatunnisteen paikkamerkki 4">
            <a:extLst>
              <a:ext uri="{FF2B5EF4-FFF2-40B4-BE49-F238E27FC236}">
                <a16:creationId xmlns:a16="http://schemas.microsoft.com/office/drawing/2014/main" id="{9A207343-04C4-C975-3863-F46A6F1DF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E0965721-256D-77C3-3930-A5B2B8AB7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864E2-03F5-4DF8-9DA0-9147FF56E468}" type="slidenum">
              <a:rPr lang="fi-FI" smtClean="0"/>
              <a:t>‹#›</a:t>
            </a:fld>
            <a:endParaRPr lang="fi-FI" dirty="0"/>
          </a:p>
        </p:txBody>
      </p:sp>
    </p:spTree>
    <p:extLst>
      <p:ext uri="{BB962C8B-B14F-4D97-AF65-F5344CB8AC3E}">
        <p14:creationId xmlns:p14="http://schemas.microsoft.com/office/powerpoint/2010/main" val="23988261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Word_Document.docx"/><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5C94E1D7-44E5-9190-7196-0C52EF5330F7}"/>
              </a:ext>
            </a:extLst>
          </p:cNvPr>
          <p:cNvSpPr txBox="1"/>
          <p:nvPr/>
        </p:nvSpPr>
        <p:spPr>
          <a:xfrm>
            <a:off x="1508432" y="3204856"/>
            <a:ext cx="8890000" cy="2123658"/>
          </a:xfrm>
          <a:prstGeom prst="rect">
            <a:avLst/>
          </a:prstGeom>
          <a:noFill/>
        </p:spPr>
        <p:txBody>
          <a:bodyPr vert="horz" rtlCol="0">
            <a:spAutoFit/>
          </a:bodyPr>
          <a:lstStyle/>
          <a:p>
            <a:pPr algn="ctr"/>
            <a:r>
              <a:rPr lang="fi-FI" sz="4400" b="1" dirty="0">
                <a:solidFill>
                  <a:prstClr val="white"/>
                </a:solidFill>
                <a:latin typeface="Calibri Light" panose="020F0302020204030204" pitchFamily="34" charset="0"/>
                <a:ea typeface="+mj-ea"/>
                <a:cs typeface="Calibri Light" panose="020F0302020204030204" pitchFamily="34" charset="0"/>
              </a:rPr>
              <a:t>Lapinlahden kunta</a:t>
            </a:r>
          </a:p>
          <a:p>
            <a:pPr algn="ctr"/>
            <a:r>
              <a:rPr lang="fi-FI" sz="4400" b="1" dirty="0">
                <a:solidFill>
                  <a:prstClr val="white"/>
                </a:solidFill>
                <a:latin typeface="Calibri Light" panose="020F0302020204030204" pitchFamily="34" charset="0"/>
                <a:ea typeface="+mj-ea"/>
                <a:cs typeface="Calibri Light" panose="020F0302020204030204" pitchFamily="34" charset="0"/>
              </a:rPr>
              <a:t>Mielipidetutkimus tuulivoimasta Joulukuu 2024</a:t>
            </a:r>
          </a:p>
        </p:txBody>
      </p:sp>
    </p:spTree>
    <p:extLst>
      <p:ext uri="{BB962C8B-B14F-4D97-AF65-F5344CB8AC3E}">
        <p14:creationId xmlns:p14="http://schemas.microsoft.com/office/powerpoint/2010/main" val="119603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87D6D8DB-64D0-3C7E-F1CA-D7547C57532E}"/>
              </a:ext>
            </a:extLst>
          </p:cNvPr>
          <p:cNvSpPr txBox="1"/>
          <p:nvPr/>
        </p:nvSpPr>
        <p:spPr>
          <a:xfrm>
            <a:off x="10172700" y="1566120"/>
            <a:ext cx="2019300" cy="2708434"/>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Noin joka kuudes vastaaja (17 %) tuntee tuulivoiman erittäin hyvin ja on kuullut tai lukenut asiasta paljon. Noin kolme vastaajaa viidestä (59 %) tuntee tuulivoiman melko hyvin ja on kuullut tai lukenut siitä melko paljon. Joka viides vastaaja (20 %) ei tunne tuulivoimaa kovin hyvin, eikä ole kuullut tai lukenut siitä kovinkaan paljon. Vastaajista 4 prosenttia ei tunne tuulivoimaa lainkaan, eikä ole kuullut tai lukenut siitä lainkaan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Miehet tuntevat tuulivoiman hieman paremmin kuin naiset.</a:t>
            </a:r>
          </a:p>
          <a:p>
            <a:endParaRPr lang="fi-FI" sz="1000" dirty="0">
              <a:latin typeface="Calibri Light" panose="020F0302020204030204" pitchFamily="34" charset="0"/>
              <a:cs typeface="Calibri Light" panose="020F0302020204030204" pitchFamily="34" charset="0"/>
            </a:endParaRPr>
          </a:p>
        </p:txBody>
      </p:sp>
      <p:pic>
        <p:nvPicPr>
          <p:cNvPr id="2" name="Kuva 1">
            <a:extLst>
              <a:ext uri="{FF2B5EF4-FFF2-40B4-BE49-F238E27FC236}">
                <a16:creationId xmlns:a16="http://schemas.microsoft.com/office/drawing/2014/main" id="{814036FA-5879-6E49-4B78-352B97C18302}"/>
              </a:ext>
            </a:extLst>
          </p:cNvPr>
          <p:cNvPicPr>
            <a:picLocks noChangeAspect="1"/>
          </p:cNvPicPr>
          <p:nvPr/>
        </p:nvPicPr>
        <p:blipFill>
          <a:blip r:embed="rId2"/>
          <a:stretch>
            <a:fillRect/>
          </a:stretch>
        </p:blipFill>
        <p:spPr>
          <a:xfrm>
            <a:off x="1399277" y="732503"/>
            <a:ext cx="8598679" cy="5616000"/>
          </a:xfrm>
          <a:prstGeom prst="rect">
            <a:avLst/>
          </a:prstGeom>
        </p:spPr>
      </p:pic>
    </p:spTree>
    <p:extLst>
      <p:ext uri="{BB962C8B-B14F-4D97-AF65-F5344CB8AC3E}">
        <p14:creationId xmlns:p14="http://schemas.microsoft.com/office/powerpoint/2010/main" val="48409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A6864-8CD4-567D-9914-6C9A65BC78F8}"/>
            </a:ext>
          </a:extLst>
        </p:cNvPr>
        <p:cNvGrpSpPr/>
        <p:nvPr/>
      </p:nvGrpSpPr>
      <p:grpSpPr>
        <a:xfrm>
          <a:off x="0" y="0"/>
          <a:ext cx="0" cy="0"/>
          <a:chOff x="0" y="0"/>
          <a:chExt cx="0" cy="0"/>
        </a:xfrm>
      </p:grpSpPr>
      <p:pic>
        <p:nvPicPr>
          <p:cNvPr id="3" name="Kuva 2">
            <a:extLst>
              <a:ext uri="{FF2B5EF4-FFF2-40B4-BE49-F238E27FC236}">
                <a16:creationId xmlns:a16="http://schemas.microsoft.com/office/drawing/2014/main" id="{DF92AC10-28A9-5FE0-850B-FD2D061F6D62}"/>
              </a:ext>
            </a:extLst>
          </p:cNvPr>
          <p:cNvPicPr>
            <a:picLocks noChangeAspect="1"/>
          </p:cNvPicPr>
          <p:nvPr/>
        </p:nvPicPr>
        <p:blipFill>
          <a:blip r:embed="rId2"/>
          <a:stretch>
            <a:fillRect/>
          </a:stretch>
        </p:blipFill>
        <p:spPr>
          <a:xfrm>
            <a:off x="1406284" y="707922"/>
            <a:ext cx="8598678" cy="5616000"/>
          </a:xfrm>
          <a:prstGeom prst="rect">
            <a:avLst/>
          </a:prstGeom>
        </p:spPr>
      </p:pic>
      <p:sp>
        <p:nvSpPr>
          <p:cNvPr id="4" name="Tekstiruutu 3">
            <a:extLst>
              <a:ext uri="{FF2B5EF4-FFF2-40B4-BE49-F238E27FC236}">
                <a16:creationId xmlns:a16="http://schemas.microsoft.com/office/drawing/2014/main" id="{899E8F51-F935-1731-BF95-47CD7EA756ED}"/>
              </a:ext>
            </a:extLst>
          </p:cNvPr>
          <p:cNvSpPr txBox="1"/>
          <p:nvPr/>
        </p:nvSpPr>
        <p:spPr>
          <a:xfrm>
            <a:off x="10004962" y="1273716"/>
            <a:ext cx="2275528" cy="4739759"/>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Vastaajista 45 prosenttia suhtautuu tuulivoimaan myönteisesti (32 prosenttia melko myönteisesti ja 13 prosenttia erittäin myönteisesti). Kielteisesti tuulivoimaan suhtautuvia on 21 prosenttia (11 prosenttia melko kielteisesti ja 10 prosenttia erittäin kielteisesti). Neutraalisti tuulivoimaan suhtautuu joka kolmas (33 %) ja 1 prosentti vastaajista ei osannut ottaa kantaa asiaan.</a:t>
            </a:r>
          </a:p>
          <a:p>
            <a:endParaRPr lang="fi-FI" sz="8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Alle 40 vuotiaat suhtautuvat tuulivoimaan hieman vanhempia ikäluokkia kriittisemmin.</a:t>
            </a:r>
          </a:p>
          <a:p>
            <a:endParaRPr lang="fi-FI" sz="8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Miehet suhtautuvat tuulivoimaan hieman myönteisemmin kuin naiset.</a:t>
            </a:r>
          </a:p>
          <a:p>
            <a:endParaRPr lang="fi-FI" sz="8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Vastaajat, joilla on matkaa alle 5 kilometriä lähimpään suunniteltuun tuulivoimapuistoon suhtautuvat</a:t>
            </a:r>
          </a:p>
          <a:p>
            <a:r>
              <a:rPr lang="fi-FI" sz="1000" dirty="0">
                <a:latin typeface="Calibri Light" panose="020F0302020204030204" pitchFamily="34" charset="0"/>
                <a:cs typeface="Calibri Light" panose="020F0302020204030204" pitchFamily="34" charset="0"/>
              </a:rPr>
              <a:t>tuulivoimaan kriittisemmin </a:t>
            </a:r>
          </a:p>
          <a:p>
            <a:r>
              <a:rPr lang="fi-FI" sz="1000" dirty="0">
                <a:latin typeface="Calibri Light" panose="020F0302020204030204" pitchFamily="34" charset="0"/>
                <a:cs typeface="Calibri Light" panose="020F0302020204030204" pitchFamily="34" charset="0"/>
              </a:rPr>
              <a:t>kuin kaikki vastaajat keskimäärin.</a:t>
            </a:r>
          </a:p>
          <a:p>
            <a:endParaRPr lang="fi-FI" sz="8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Suhtautuminen on keskimääräistä kriittisempää myös niiden vastaajien joukossa, jotka omistavat </a:t>
            </a:r>
          </a:p>
          <a:p>
            <a:r>
              <a:rPr lang="fi-FI" sz="1000" dirty="0">
                <a:latin typeface="Calibri Light" panose="020F0302020204030204" pitchFamily="34" charset="0"/>
                <a:cs typeface="Calibri Light" panose="020F0302020204030204" pitchFamily="34" charset="0"/>
              </a:rPr>
              <a:t>maata jonkin suunnitellun </a:t>
            </a:r>
          </a:p>
          <a:p>
            <a:r>
              <a:rPr lang="fi-FI" sz="1000" dirty="0">
                <a:latin typeface="Calibri Light" panose="020F0302020204030204" pitchFamily="34" charset="0"/>
                <a:cs typeface="Calibri Light" panose="020F0302020204030204" pitchFamily="34" charset="0"/>
              </a:rPr>
              <a:t>tuulivoimapuiston </a:t>
            </a:r>
          </a:p>
          <a:p>
            <a:r>
              <a:rPr lang="fi-FI" sz="1000" dirty="0">
                <a:latin typeface="Calibri Light" panose="020F0302020204030204" pitchFamily="34" charset="0"/>
                <a:cs typeface="Calibri Light" panose="020F0302020204030204" pitchFamily="34" charset="0"/>
              </a:rPr>
              <a:t>alueella</a:t>
            </a:r>
          </a:p>
        </p:txBody>
      </p:sp>
    </p:spTree>
    <p:extLst>
      <p:ext uri="{BB962C8B-B14F-4D97-AF65-F5344CB8AC3E}">
        <p14:creationId xmlns:p14="http://schemas.microsoft.com/office/powerpoint/2010/main" val="265219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243EA-25A9-D236-407C-038519DFE899}"/>
            </a:ext>
          </a:extLst>
        </p:cNvPr>
        <p:cNvGrpSpPr/>
        <p:nvPr/>
      </p:nvGrpSpPr>
      <p:grpSpPr>
        <a:xfrm>
          <a:off x="0" y="0"/>
          <a:ext cx="0" cy="0"/>
          <a:chOff x="0" y="0"/>
          <a:chExt cx="0" cy="0"/>
        </a:xfrm>
      </p:grpSpPr>
      <p:sp>
        <p:nvSpPr>
          <p:cNvPr id="5" name="Tekstiruutu 4">
            <a:extLst>
              <a:ext uri="{FF2B5EF4-FFF2-40B4-BE49-F238E27FC236}">
                <a16:creationId xmlns:a16="http://schemas.microsoft.com/office/drawing/2014/main" id="{A09B035C-F0FF-CEB4-07F5-475148216B8C}"/>
              </a:ext>
            </a:extLst>
          </p:cNvPr>
          <p:cNvSpPr txBox="1"/>
          <p:nvPr/>
        </p:nvSpPr>
        <p:spPr>
          <a:xfrm>
            <a:off x="10172700" y="1626340"/>
            <a:ext cx="2019300" cy="2246769"/>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Noin joka neljäs vastaaja (27 %) on käynyt tuulivoimapuistossa ainakin kerran. Noin kolme vastaajaa viidestä (63 %) ei ole käynyt tuulivoimapuistossa, mutta on nähnyt kauempaa tuulivoimaloita. Vastaajista 9 prosenttia ei ole nähnyt tuulivoimaloita koskaan. </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Miehet ovat vierailleet tuulivoimapuistossa hieman useammin kuin naiset.</a:t>
            </a: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pic>
        <p:nvPicPr>
          <p:cNvPr id="2" name="Kuva 1">
            <a:extLst>
              <a:ext uri="{FF2B5EF4-FFF2-40B4-BE49-F238E27FC236}">
                <a16:creationId xmlns:a16="http://schemas.microsoft.com/office/drawing/2014/main" id="{CFB89EFF-634D-4D47-1645-B046C5B2B964}"/>
              </a:ext>
            </a:extLst>
          </p:cNvPr>
          <p:cNvPicPr>
            <a:picLocks noChangeAspect="1"/>
          </p:cNvPicPr>
          <p:nvPr/>
        </p:nvPicPr>
        <p:blipFill>
          <a:blip r:embed="rId2"/>
          <a:stretch>
            <a:fillRect/>
          </a:stretch>
        </p:blipFill>
        <p:spPr>
          <a:xfrm>
            <a:off x="1416116" y="719321"/>
            <a:ext cx="8598678" cy="5616000"/>
          </a:xfrm>
          <a:prstGeom prst="rect">
            <a:avLst/>
          </a:prstGeom>
        </p:spPr>
      </p:pic>
    </p:spTree>
    <p:extLst>
      <p:ext uri="{BB962C8B-B14F-4D97-AF65-F5344CB8AC3E}">
        <p14:creationId xmlns:p14="http://schemas.microsoft.com/office/powerpoint/2010/main" val="255641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36681-E370-E4BC-2070-F38095F87EB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C56D21-E7AE-A757-E6F6-22EA9EEA915F}"/>
              </a:ext>
            </a:extLst>
          </p:cNvPr>
          <p:cNvSpPr txBox="1">
            <a:spLocks/>
          </p:cNvSpPr>
          <p:nvPr/>
        </p:nvSpPr>
        <p:spPr>
          <a:xfrm>
            <a:off x="2921284" y="2076313"/>
            <a:ext cx="6624736"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3400" dirty="0">
                <a:solidFill>
                  <a:schemeClr val="bg1"/>
                </a:solidFill>
              </a:rPr>
              <a:t>Mielipiteet tuulivoimahankkeista Lapinlahdella</a:t>
            </a:r>
          </a:p>
        </p:txBody>
      </p:sp>
      <p:sp>
        <p:nvSpPr>
          <p:cNvPr id="3" name="Sisällön paikkamerkki 4">
            <a:extLst>
              <a:ext uri="{FF2B5EF4-FFF2-40B4-BE49-F238E27FC236}">
                <a16:creationId xmlns:a16="http://schemas.microsoft.com/office/drawing/2014/main" id="{0CD0DC5D-D976-3127-ED3B-043D8C214959}"/>
              </a:ext>
            </a:extLst>
          </p:cNvPr>
          <p:cNvSpPr txBox="1">
            <a:spLocks/>
          </p:cNvSpPr>
          <p:nvPr/>
        </p:nvSpPr>
        <p:spPr>
          <a:xfrm>
            <a:off x="963561" y="3325009"/>
            <a:ext cx="11405419" cy="273630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i-FI" sz="1800" dirty="0">
                <a:solidFill>
                  <a:schemeClr val="bg1"/>
                </a:solidFill>
                <a:latin typeface="Calibri Light" panose="020F0302020204030204" pitchFamily="34" charset="0"/>
                <a:cs typeface="Calibri Light" panose="020F0302020204030204" pitchFamily="34" charset="0"/>
              </a:rPr>
              <a:t>Tuulivoimahankkeiden</a:t>
            </a:r>
            <a:r>
              <a:rPr kumimoji="0" lang="fi-FI" sz="18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 sijainnit kerrottiin vastaajille.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8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8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Miten suhtaudutte Iso-Petäjämäen tuulivoimahankkeeseen?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8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Entä Tielammen tuulivoimahankkeeseen?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i-FI" sz="1800" dirty="0">
                <a:solidFill>
                  <a:sysClr val="window" lastClr="FFFFFF"/>
                </a:solidFill>
                <a:latin typeface="Calibri Light" panose="020F0302020204030204" pitchFamily="34" charset="0"/>
                <a:cs typeface="Calibri Light" panose="020F0302020204030204" pitchFamily="34" charset="0"/>
              </a:rPr>
              <a:t>Entä Savolan tuulivoimahankkeeseen?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i-FI" sz="1800" dirty="0">
                <a:solidFill>
                  <a:sysClr val="window" lastClr="FFFFFF"/>
                </a:solidFill>
                <a:latin typeface="Calibri Light" panose="020F0302020204030204" pitchFamily="34" charset="0"/>
                <a:cs typeface="Calibri Light" panose="020F0302020204030204" pitchFamily="34" charset="0"/>
              </a:rPr>
              <a:t>Mitä hyötyä tuulivoiman rakentamisesta mielestänne olisi Lapinlahden kunnalle ja sen asukkaille?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i-FI" sz="1800" dirty="0">
                <a:solidFill>
                  <a:sysClr val="window" lastClr="FFFFFF"/>
                </a:solidFill>
                <a:latin typeface="Calibri Light" panose="020F0302020204030204" pitchFamily="34" charset="0"/>
                <a:cs typeface="Calibri Light" panose="020F0302020204030204" pitchFamily="34" charset="0"/>
              </a:rPr>
              <a:t>Entä mitä haittaa tuulivoiman rakentamisesta mielestänne olisi Lapinlahden kunnalle ja sen asukkaille?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24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i-FI" sz="18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fi-FI" sz="14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fi-FI" sz="1400" b="0" i="0" u="none" strike="noStrike" kern="1200" cap="none" spc="0" normalizeH="0" baseline="0" noProof="0" dirty="0">
              <a:ln>
                <a:noFill/>
              </a:ln>
              <a:solidFill>
                <a:sysClr val="window" lastClr="FFFFFF"/>
              </a:solidFill>
              <a:effectLst/>
              <a:uLnTx/>
              <a:uFillTx/>
              <a:latin typeface="Calibri"/>
              <a:ea typeface="+mn-ea"/>
              <a:cs typeface="+mn-cs"/>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fi-FI" sz="1400" b="0" i="0" u="none" strike="noStrike" kern="120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62696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0D80-FD0B-75FC-DAE3-4353EE54CCFF}"/>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5D657F65-BEF4-CF46-0D4F-AA4C4F1D42D2}"/>
              </a:ext>
            </a:extLst>
          </p:cNvPr>
          <p:cNvSpPr txBox="1"/>
          <p:nvPr/>
        </p:nvSpPr>
        <p:spPr>
          <a:xfrm>
            <a:off x="9975464" y="893690"/>
            <a:ext cx="2128046" cy="5070619"/>
          </a:xfrm>
          <a:prstGeom prst="rect">
            <a:avLst/>
          </a:prstGeom>
          <a:noFill/>
        </p:spPr>
        <p:txBody>
          <a:bodyPr wrap="square" rtlCol="0">
            <a:spAutoFit/>
          </a:bodyPr>
          <a:lstStyle/>
          <a:p>
            <a:r>
              <a:rPr lang="fi-FI" sz="950" dirty="0">
                <a:latin typeface="Calibri Light" panose="020F0302020204030204" pitchFamily="34" charset="0"/>
                <a:cs typeface="Calibri Light" panose="020F0302020204030204" pitchFamily="34" charset="0"/>
              </a:rPr>
              <a:t>Iso-Petäjämäen tuulivoimahankkeeseen suhtautui myönteisesti 37 prosenttia vastanneista (22 % melko myönteisesti ja 15 % erittäin myönteisesti). Kielteisesti hankkeeseen suhtautuvia oli 29 prosenttia (12 % melko kielteisesti ja 17 % erittäin kielteisesti). Neutraalisti hakkeeseen suhtautui noin joka neljäs (28 %) ja 6 prosenttia ei osannut ottaa kantaa hankkeeseen.</a:t>
            </a:r>
          </a:p>
          <a:p>
            <a:endParaRPr lang="fi-FI" sz="950" dirty="0">
              <a:latin typeface="Calibri Light" panose="020F0302020204030204" pitchFamily="34" charset="0"/>
              <a:cs typeface="Calibri Light" panose="020F0302020204030204" pitchFamily="34" charset="0"/>
            </a:endParaRPr>
          </a:p>
          <a:p>
            <a:r>
              <a:rPr lang="fi-FI" sz="950" dirty="0">
                <a:latin typeface="Calibri Light" panose="020F0302020204030204" pitchFamily="34" charset="0"/>
                <a:cs typeface="Calibri Light" panose="020F0302020204030204" pitchFamily="34" charset="0"/>
              </a:rPr>
              <a:t>Tielammen tuulivoimahankkeeseen myönteisesti suhtautuvia oli 37 prosenttia (22 % melko myönteisesti ja 15 % erittäin myönteisesti). Kielteisesti hankkeeseen suhtautui 27 prosenttia vastanneista (11 % melko kielteisesti ja 16 % erittäin kielteisesti). Neutraalia suhtautuminen oli 29 prosentilla ja 7 prosenttia ei osannut ottaa kantaa hankkeeseen.</a:t>
            </a:r>
          </a:p>
          <a:p>
            <a:endParaRPr lang="fi-FI" sz="950" dirty="0">
              <a:latin typeface="Calibri Light" panose="020F0302020204030204" pitchFamily="34" charset="0"/>
              <a:cs typeface="Calibri Light" panose="020F0302020204030204" pitchFamily="34" charset="0"/>
            </a:endParaRPr>
          </a:p>
          <a:p>
            <a:r>
              <a:rPr lang="fi-FI" sz="950" dirty="0">
                <a:latin typeface="Calibri Light" panose="020F0302020204030204" pitchFamily="34" charset="0"/>
                <a:cs typeface="Calibri Light" panose="020F0302020204030204" pitchFamily="34" charset="0"/>
              </a:rPr>
              <a:t>Savolan tuulivoimahankkeeseen suhtautui myönteisesti 37 prosenttia vastanneista (21 % melko myönteisesti ja 16 % erittäin myönteisesti. Kielteisesti suhtautuvia oli 30 prosenttia (13 % melko kielteisesti ja 17 % erittäin kielteisesti. Noin joka neljännellä (27 %) suhtautuminen</a:t>
            </a:r>
          </a:p>
          <a:p>
            <a:r>
              <a:rPr lang="fi-FI" sz="950" dirty="0">
                <a:latin typeface="Calibri Light" panose="020F0302020204030204" pitchFamily="34" charset="0"/>
                <a:cs typeface="Calibri Light" panose="020F0302020204030204" pitchFamily="34" charset="0"/>
              </a:rPr>
              <a:t>oli neutraalia ja 7 prosenttia</a:t>
            </a:r>
          </a:p>
          <a:p>
            <a:r>
              <a:rPr lang="fi-FI" sz="950" dirty="0">
                <a:latin typeface="Calibri Light" panose="020F0302020204030204" pitchFamily="34" charset="0"/>
                <a:cs typeface="Calibri Light" panose="020F0302020204030204" pitchFamily="34" charset="0"/>
              </a:rPr>
              <a:t>ei osannut ottaa kantaa</a:t>
            </a:r>
          </a:p>
          <a:p>
            <a:r>
              <a:rPr lang="fi-FI" sz="950" dirty="0">
                <a:latin typeface="Calibri Light" panose="020F0302020204030204" pitchFamily="34" charset="0"/>
                <a:cs typeface="Calibri Light" panose="020F0302020204030204" pitchFamily="34" charset="0"/>
              </a:rPr>
              <a:t>hankkeeseen.</a:t>
            </a:r>
          </a:p>
          <a:p>
            <a:endParaRPr lang="fi-FI" sz="1000" dirty="0">
              <a:latin typeface="Calibri Light" panose="020F0302020204030204" pitchFamily="34" charset="0"/>
              <a:cs typeface="Calibri Light" panose="020F0302020204030204" pitchFamily="34" charset="0"/>
            </a:endParaRPr>
          </a:p>
        </p:txBody>
      </p:sp>
      <p:pic>
        <p:nvPicPr>
          <p:cNvPr id="2" name="Kuva 1">
            <a:extLst>
              <a:ext uri="{FF2B5EF4-FFF2-40B4-BE49-F238E27FC236}">
                <a16:creationId xmlns:a16="http://schemas.microsoft.com/office/drawing/2014/main" id="{4564B2DB-521B-C9AC-B8EF-268DA0E52187}"/>
              </a:ext>
            </a:extLst>
          </p:cNvPr>
          <p:cNvPicPr>
            <a:picLocks noChangeAspect="1"/>
          </p:cNvPicPr>
          <p:nvPr/>
        </p:nvPicPr>
        <p:blipFill>
          <a:blip r:embed="rId2"/>
          <a:stretch>
            <a:fillRect/>
          </a:stretch>
        </p:blipFill>
        <p:spPr>
          <a:xfrm>
            <a:off x="1376786" y="737419"/>
            <a:ext cx="8598678" cy="5616000"/>
          </a:xfrm>
          <a:prstGeom prst="rect">
            <a:avLst/>
          </a:prstGeom>
        </p:spPr>
      </p:pic>
    </p:spTree>
    <p:extLst>
      <p:ext uri="{BB962C8B-B14F-4D97-AF65-F5344CB8AC3E}">
        <p14:creationId xmlns:p14="http://schemas.microsoft.com/office/powerpoint/2010/main" val="118325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C33B3-F646-2DE9-1799-395BEC4E7CB2}"/>
            </a:ext>
          </a:extLst>
        </p:cNvPr>
        <p:cNvGrpSpPr/>
        <p:nvPr/>
      </p:nvGrpSpPr>
      <p:grpSpPr>
        <a:xfrm>
          <a:off x="0" y="0"/>
          <a:ext cx="0" cy="0"/>
          <a:chOff x="0" y="0"/>
          <a:chExt cx="0" cy="0"/>
        </a:xfrm>
      </p:grpSpPr>
      <p:sp>
        <p:nvSpPr>
          <p:cNvPr id="5" name="Tekstiruutu 4">
            <a:extLst>
              <a:ext uri="{FF2B5EF4-FFF2-40B4-BE49-F238E27FC236}">
                <a16:creationId xmlns:a16="http://schemas.microsoft.com/office/drawing/2014/main" id="{74ED90CC-8586-0338-61F5-8F7C7017DF9A}"/>
              </a:ext>
            </a:extLst>
          </p:cNvPr>
          <p:cNvSpPr txBox="1"/>
          <p:nvPr/>
        </p:nvSpPr>
        <p:spPr>
          <a:xfrm>
            <a:off x="10172700" y="1379309"/>
            <a:ext cx="2019300" cy="2400657"/>
          </a:xfrm>
          <a:prstGeom prst="rect">
            <a:avLst/>
          </a:prstGeom>
          <a:noFill/>
        </p:spPr>
        <p:txBody>
          <a:bodyPr wrap="square" rtlCol="0">
            <a:spAutoFit/>
          </a:bodyPr>
          <a:lstStyle/>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Suhtautumista Lapinlahdelle suunniteltuihin tuulivoimahankkeisiin tiedusteltiin viisiportaisella asteikolla, jossa kriittisin arvosana sai arvon 1 (suhtautuu hankkeeseen erittäin kielteisesti ja myönteisin arvosana sai arvon 5 (suhtautuu hankkeeseen erittäin myönteisesti). </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Jokainen tutkituista hankkeista sai keskiarvon 3.1 (arvosana-asteikolla 1-5).</a:t>
            </a:r>
          </a:p>
          <a:p>
            <a:endParaRPr lang="fi-FI" sz="1000" dirty="0">
              <a:latin typeface="Calibri Light" panose="020F0302020204030204" pitchFamily="34" charset="0"/>
              <a:cs typeface="Calibri Light" panose="020F0302020204030204" pitchFamily="34" charset="0"/>
            </a:endParaRPr>
          </a:p>
        </p:txBody>
      </p:sp>
      <p:pic>
        <p:nvPicPr>
          <p:cNvPr id="2" name="Kuva 1">
            <a:extLst>
              <a:ext uri="{FF2B5EF4-FFF2-40B4-BE49-F238E27FC236}">
                <a16:creationId xmlns:a16="http://schemas.microsoft.com/office/drawing/2014/main" id="{3D297546-AF08-1670-CF52-496508650A30}"/>
              </a:ext>
            </a:extLst>
          </p:cNvPr>
          <p:cNvPicPr>
            <a:picLocks noChangeAspect="1"/>
          </p:cNvPicPr>
          <p:nvPr/>
        </p:nvPicPr>
        <p:blipFill>
          <a:blip r:embed="rId2"/>
          <a:stretch>
            <a:fillRect/>
          </a:stretch>
        </p:blipFill>
        <p:spPr>
          <a:xfrm>
            <a:off x="1366954" y="738988"/>
            <a:ext cx="8598678" cy="5616000"/>
          </a:xfrm>
          <a:prstGeom prst="rect">
            <a:avLst/>
          </a:prstGeom>
        </p:spPr>
      </p:pic>
    </p:spTree>
    <p:extLst>
      <p:ext uri="{BB962C8B-B14F-4D97-AF65-F5344CB8AC3E}">
        <p14:creationId xmlns:p14="http://schemas.microsoft.com/office/powerpoint/2010/main" val="64121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1FFB-59DB-6C57-6192-6957AF843B44}"/>
            </a:ext>
          </a:extLst>
        </p:cNvPr>
        <p:cNvGrpSpPr/>
        <p:nvPr/>
      </p:nvGrpSpPr>
      <p:grpSpPr>
        <a:xfrm>
          <a:off x="0" y="0"/>
          <a:ext cx="0" cy="0"/>
          <a:chOff x="0" y="0"/>
          <a:chExt cx="0" cy="0"/>
        </a:xfrm>
      </p:grpSpPr>
      <p:sp>
        <p:nvSpPr>
          <p:cNvPr id="5" name="Tekstiruutu 4">
            <a:extLst>
              <a:ext uri="{FF2B5EF4-FFF2-40B4-BE49-F238E27FC236}">
                <a16:creationId xmlns:a16="http://schemas.microsoft.com/office/drawing/2014/main" id="{C1741473-1F1D-100D-8788-BD4566262EB1}"/>
              </a:ext>
            </a:extLst>
          </p:cNvPr>
          <p:cNvSpPr txBox="1"/>
          <p:nvPr/>
        </p:nvSpPr>
        <p:spPr>
          <a:xfrm>
            <a:off x="10117394" y="807774"/>
            <a:ext cx="2074606" cy="5632311"/>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Iso-Petäjämäen tuulivoima-</a:t>
            </a:r>
          </a:p>
          <a:p>
            <a:r>
              <a:rPr lang="fi-FI" sz="1000" dirty="0">
                <a:latin typeface="Calibri Light" panose="020F0302020204030204" pitchFamily="34" charset="0"/>
                <a:cs typeface="Calibri Light" panose="020F0302020204030204" pitchFamily="34" charset="0"/>
              </a:rPr>
              <a:t>hankkeeseen suhtautui myönteisesti 37 prosenttia vastanneista (22 % melko myönteisesti ja 15 % erittäin myönteisesti). Kielteisesti hankkeeseen suhtautuvia oli 29 prosenttia (12 % melko kielteisesti ja 17 % erittäin kielteisesti). Neutraalisti hakkeeseen suhtautui noin joka neljäs (28 %) ja 6 prosenttia ei osannut ottaa kantaa hankkeeseen.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Alle 40 vuotiaat suhtautuivat hankkeeseen muista vastaajia kriittisemmin.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Miesten suhtautuminen oli hieman naisten suhtautumista myönteisempää. </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Vastaajat, joilla on matkaa alle 5 kilometriä lähimpään suunniteltuun tuulivoimapuistoon suhtautuvat</a:t>
            </a:r>
          </a:p>
          <a:p>
            <a:r>
              <a:rPr lang="fi-FI" sz="1000" dirty="0">
                <a:latin typeface="Calibri Light" panose="020F0302020204030204" pitchFamily="34" charset="0"/>
                <a:cs typeface="Calibri Light" panose="020F0302020204030204" pitchFamily="34" charset="0"/>
              </a:rPr>
              <a:t>hankkeeseen kriittisemmin </a:t>
            </a:r>
          </a:p>
          <a:p>
            <a:r>
              <a:rPr lang="fi-FI" sz="1000" dirty="0">
                <a:latin typeface="Calibri Light" panose="020F0302020204030204" pitchFamily="34" charset="0"/>
                <a:cs typeface="Calibri Light" panose="020F0302020204030204" pitchFamily="34" charset="0"/>
              </a:rPr>
              <a:t>kuin kaikki vastaajat keskimäärin.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Suhtautuminen on keskimääräistä kriittisempää myös niiden vastaajien joukossa, jotka omistavat </a:t>
            </a:r>
          </a:p>
          <a:p>
            <a:r>
              <a:rPr lang="fi-FI" sz="1000" dirty="0">
                <a:latin typeface="Calibri Light" panose="020F0302020204030204" pitchFamily="34" charset="0"/>
                <a:cs typeface="Calibri Light" panose="020F0302020204030204" pitchFamily="34" charset="0"/>
              </a:rPr>
              <a:t>maata jonkin suunnitellun </a:t>
            </a:r>
          </a:p>
          <a:p>
            <a:r>
              <a:rPr lang="fi-FI" sz="1000" dirty="0">
                <a:latin typeface="Calibri Light" panose="020F0302020204030204" pitchFamily="34" charset="0"/>
                <a:cs typeface="Calibri Light" panose="020F0302020204030204" pitchFamily="34" charset="0"/>
              </a:rPr>
              <a:t>tuulivoimapuiston </a:t>
            </a:r>
          </a:p>
          <a:p>
            <a:r>
              <a:rPr lang="fi-FI" sz="1000" dirty="0">
                <a:latin typeface="Calibri Light" panose="020F0302020204030204" pitchFamily="34" charset="0"/>
                <a:cs typeface="Calibri Light" panose="020F0302020204030204" pitchFamily="34" charset="0"/>
              </a:rPr>
              <a:t>alueella</a:t>
            </a: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pic>
        <p:nvPicPr>
          <p:cNvPr id="2" name="Kuva 1">
            <a:extLst>
              <a:ext uri="{FF2B5EF4-FFF2-40B4-BE49-F238E27FC236}">
                <a16:creationId xmlns:a16="http://schemas.microsoft.com/office/drawing/2014/main" id="{00C9B6AC-6FFB-D73B-8B2B-5C79A2DB7D22}"/>
              </a:ext>
            </a:extLst>
          </p:cNvPr>
          <p:cNvPicPr>
            <a:picLocks noChangeAspect="1"/>
          </p:cNvPicPr>
          <p:nvPr/>
        </p:nvPicPr>
        <p:blipFill>
          <a:blip r:embed="rId2"/>
          <a:stretch>
            <a:fillRect/>
          </a:stretch>
        </p:blipFill>
        <p:spPr>
          <a:xfrm>
            <a:off x="1366955" y="719322"/>
            <a:ext cx="8598678" cy="5616000"/>
          </a:xfrm>
          <a:prstGeom prst="rect">
            <a:avLst/>
          </a:prstGeom>
        </p:spPr>
      </p:pic>
    </p:spTree>
    <p:extLst>
      <p:ext uri="{BB962C8B-B14F-4D97-AF65-F5344CB8AC3E}">
        <p14:creationId xmlns:p14="http://schemas.microsoft.com/office/powerpoint/2010/main" val="168672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6F8E-1585-CDF6-89B1-D0FCF1788CA9}"/>
            </a:ext>
          </a:extLst>
        </p:cNvPr>
        <p:cNvGrpSpPr/>
        <p:nvPr/>
      </p:nvGrpSpPr>
      <p:grpSpPr>
        <a:xfrm>
          <a:off x="0" y="0"/>
          <a:ext cx="0" cy="0"/>
          <a:chOff x="0" y="0"/>
          <a:chExt cx="0" cy="0"/>
        </a:xfrm>
      </p:grpSpPr>
      <p:pic>
        <p:nvPicPr>
          <p:cNvPr id="3" name="Kuva 2">
            <a:extLst>
              <a:ext uri="{FF2B5EF4-FFF2-40B4-BE49-F238E27FC236}">
                <a16:creationId xmlns:a16="http://schemas.microsoft.com/office/drawing/2014/main" id="{E7EF6748-A588-D768-EE12-E946E95F44EB}"/>
              </a:ext>
            </a:extLst>
          </p:cNvPr>
          <p:cNvPicPr>
            <a:picLocks noChangeAspect="1"/>
          </p:cNvPicPr>
          <p:nvPr/>
        </p:nvPicPr>
        <p:blipFill>
          <a:blip r:embed="rId2"/>
          <a:stretch>
            <a:fillRect/>
          </a:stretch>
        </p:blipFill>
        <p:spPr>
          <a:xfrm>
            <a:off x="1366954" y="707922"/>
            <a:ext cx="8598678" cy="5616000"/>
          </a:xfrm>
          <a:prstGeom prst="rect">
            <a:avLst/>
          </a:prstGeom>
        </p:spPr>
      </p:pic>
      <p:sp>
        <p:nvSpPr>
          <p:cNvPr id="4" name="Tekstiruutu 3">
            <a:extLst>
              <a:ext uri="{FF2B5EF4-FFF2-40B4-BE49-F238E27FC236}">
                <a16:creationId xmlns:a16="http://schemas.microsoft.com/office/drawing/2014/main" id="{1FBCC771-8C26-959C-52E0-F24ED0A927F6}"/>
              </a:ext>
            </a:extLst>
          </p:cNvPr>
          <p:cNvSpPr txBox="1"/>
          <p:nvPr/>
        </p:nvSpPr>
        <p:spPr>
          <a:xfrm>
            <a:off x="10103874" y="788110"/>
            <a:ext cx="2019300" cy="5632311"/>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Tielammen tuulivoimahankkeeseen myönteisesti suhtautuvia oli 37 prosenttia (22 % melko myönteisesti ja 15 % erittäin myönteisesti). Kielteisesti hankkeeseen suhtautui 27 prosenttia vastanneista (11 % melko kielteisesti ja 16 % erittäin kielteisesti). Neutraalia suhtautuminen oli 29 prosentilla ja 7 prosenttia ei osannut ottaa kantaa hankkeeseen.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Alle 40 vuotiaat suhtautuivat hankkeeseen muista vastaajia kriittisemmin.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Miesten suhtautuminen oli hieman naisten suhtautumista myönteisempää. </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Vastaajat, joilla on matkaa alle 5 kilometriä lähimpään suunniteltuun tuulivoimapuistoon suhtautuvat</a:t>
            </a:r>
          </a:p>
          <a:p>
            <a:r>
              <a:rPr lang="fi-FI" sz="1000" dirty="0">
                <a:latin typeface="Calibri Light" panose="020F0302020204030204" pitchFamily="34" charset="0"/>
                <a:cs typeface="Calibri Light" panose="020F0302020204030204" pitchFamily="34" charset="0"/>
              </a:rPr>
              <a:t>hankkeeseen kriittisemmin </a:t>
            </a:r>
          </a:p>
          <a:p>
            <a:r>
              <a:rPr lang="fi-FI" sz="1000" dirty="0">
                <a:latin typeface="Calibri Light" panose="020F0302020204030204" pitchFamily="34" charset="0"/>
                <a:cs typeface="Calibri Light" panose="020F0302020204030204" pitchFamily="34" charset="0"/>
              </a:rPr>
              <a:t>kuin kaikki vastaajat keskimäärin.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Suhtautuminen on keskimääräistä kriittisempää myös niiden vastaajien joukossa, jotka </a:t>
            </a:r>
          </a:p>
          <a:p>
            <a:r>
              <a:rPr lang="fi-FI" sz="1000" dirty="0">
                <a:latin typeface="Calibri Light" panose="020F0302020204030204" pitchFamily="34" charset="0"/>
                <a:cs typeface="Calibri Light" panose="020F0302020204030204" pitchFamily="34" charset="0"/>
              </a:rPr>
              <a:t>omistavat maata jonkin suunnitellun </a:t>
            </a:r>
          </a:p>
          <a:p>
            <a:r>
              <a:rPr lang="fi-FI" sz="1000" dirty="0">
                <a:latin typeface="Calibri Light" panose="020F0302020204030204" pitchFamily="34" charset="0"/>
                <a:cs typeface="Calibri Light" panose="020F0302020204030204" pitchFamily="34" charset="0"/>
              </a:rPr>
              <a:t>tuulivoimapuiston </a:t>
            </a:r>
          </a:p>
          <a:p>
            <a:r>
              <a:rPr lang="fi-FI" sz="1000" dirty="0">
                <a:latin typeface="Calibri Light" panose="020F0302020204030204" pitchFamily="34" charset="0"/>
                <a:cs typeface="Calibri Light" panose="020F0302020204030204" pitchFamily="34" charset="0"/>
              </a:rPr>
              <a:t>alueella</a:t>
            </a: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5523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3B730-C49B-9DE4-1BB7-59781B77310F}"/>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5CB809C4-ED10-FB6C-A816-299AFFE15164}"/>
              </a:ext>
            </a:extLst>
          </p:cNvPr>
          <p:cNvPicPr>
            <a:picLocks noChangeAspect="1"/>
          </p:cNvPicPr>
          <p:nvPr/>
        </p:nvPicPr>
        <p:blipFill>
          <a:blip r:embed="rId2"/>
          <a:stretch>
            <a:fillRect/>
          </a:stretch>
        </p:blipFill>
        <p:spPr>
          <a:xfrm>
            <a:off x="1366955" y="707923"/>
            <a:ext cx="8598678" cy="5616000"/>
          </a:xfrm>
          <a:prstGeom prst="rect">
            <a:avLst/>
          </a:prstGeom>
        </p:spPr>
      </p:pic>
      <p:sp>
        <p:nvSpPr>
          <p:cNvPr id="4" name="Tekstiruutu 3">
            <a:extLst>
              <a:ext uri="{FF2B5EF4-FFF2-40B4-BE49-F238E27FC236}">
                <a16:creationId xmlns:a16="http://schemas.microsoft.com/office/drawing/2014/main" id="{146E086B-FC5F-527B-6DE1-2FBAE27706D4}"/>
              </a:ext>
            </a:extLst>
          </p:cNvPr>
          <p:cNvSpPr txBox="1"/>
          <p:nvPr/>
        </p:nvSpPr>
        <p:spPr>
          <a:xfrm>
            <a:off x="10103874" y="788110"/>
            <a:ext cx="2019300" cy="5632311"/>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Savolan tuulivoimahankkeeseen suhtautui myönteisesti 37 prosenttia (21 % melko myönteisesti ja 16 % erittäin myönteisesti. Kielteisesti suhtautuvia oli 30 prosenttia (13 % melko kielteisesti ja 17 % erittäin kielteisesti. Noin joka neljännellä (27 %) suhtautuminen</a:t>
            </a:r>
          </a:p>
          <a:p>
            <a:r>
              <a:rPr lang="fi-FI" sz="1000" dirty="0">
                <a:latin typeface="Calibri Light" panose="020F0302020204030204" pitchFamily="34" charset="0"/>
                <a:cs typeface="Calibri Light" panose="020F0302020204030204" pitchFamily="34" charset="0"/>
              </a:rPr>
              <a:t>oli neutraalia ja 7 prosenttia</a:t>
            </a:r>
          </a:p>
          <a:p>
            <a:r>
              <a:rPr lang="fi-FI" sz="1000" dirty="0">
                <a:latin typeface="Calibri Light" panose="020F0302020204030204" pitchFamily="34" charset="0"/>
                <a:cs typeface="Calibri Light" panose="020F0302020204030204" pitchFamily="34" charset="0"/>
              </a:rPr>
              <a:t>ei osannut ottaa kantaa</a:t>
            </a:r>
          </a:p>
          <a:p>
            <a:r>
              <a:rPr lang="fi-FI" sz="1000" dirty="0">
                <a:latin typeface="Calibri Light" panose="020F0302020204030204" pitchFamily="34" charset="0"/>
                <a:cs typeface="Calibri Light" panose="020F0302020204030204" pitchFamily="34" charset="0"/>
              </a:rPr>
              <a:t>hankkeeseen.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Alle 40 vuotiaat suhtautuivat hankkeeseen muista vastaajia kriittisemmin.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Miesten suhtautuminen oli hieman naisten suhtautumista myönteisempää. </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Vastaajat, joilla on matkaa alle 5 kilometriä lähimpään suunniteltuun tuulivoimapuistoon suhtautuvat</a:t>
            </a:r>
          </a:p>
          <a:p>
            <a:r>
              <a:rPr lang="fi-FI" sz="1000" dirty="0">
                <a:latin typeface="Calibri Light" panose="020F0302020204030204" pitchFamily="34" charset="0"/>
                <a:cs typeface="Calibri Light" panose="020F0302020204030204" pitchFamily="34" charset="0"/>
              </a:rPr>
              <a:t>hankkeeseen kriittisemmin </a:t>
            </a:r>
          </a:p>
          <a:p>
            <a:r>
              <a:rPr lang="fi-FI" sz="1000" dirty="0">
                <a:latin typeface="Calibri Light" panose="020F0302020204030204" pitchFamily="34" charset="0"/>
                <a:cs typeface="Calibri Light" panose="020F0302020204030204" pitchFamily="34" charset="0"/>
              </a:rPr>
              <a:t>kuin kaikki vastaajat keskimäärin.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Suhtautuminen on keskimääräistä kriittisempää myös niiden vastaajien joukossa, jotka </a:t>
            </a:r>
          </a:p>
          <a:p>
            <a:r>
              <a:rPr lang="fi-FI" sz="1000" dirty="0">
                <a:latin typeface="Calibri Light" panose="020F0302020204030204" pitchFamily="34" charset="0"/>
                <a:cs typeface="Calibri Light" panose="020F0302020204030204" pitchFamily="34" charset="0"/>
              </a:rPr>
              <a:t>omistavat maata jonkin suunnitellun </a:t>
            </a:r>
          </a:p>
          <a:p>
            <a:r>
              <a:rPr lang="fi-FI" sz="1000" dirty="0">
                <a:latin typeface="Calibri Light" panose="020F0302020204030204" pitchFamily="34" charset="0"/>
                <a:cs typeface="Calibri Light" panose="020F0302020204030204" pitchFamily="34" charset="0"/>
              </a:rPr>
              <a:t>tuulivoimapuiston </a:t>
            </a:r>
          </a:p>
          <a:p>
            <a:r>
              <a:rPr lang="fi-FI" sz="1000" dirty="0">
                <a:latin typeface="Calibri Light" panose="020F0302020204030204" pitchFamily="34" charset="0"/>
                <a:cs typeface="Calibri Light" panose="020F0302020204030204" pitchFamily="34" charset="0"/>
              </a:rPr>
              <a:t>alueella</a:t>
            </a: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49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B824388A-F79C-8EAF-6945-D967D48BB3AE}"/>
              </a:ext>
            </a:extLst>
          </p:cNvPr>
          <p:cNvSpPr txBox="1"/>
          <p:nvPr/>
        </p:nvSpPr>
        <p:spPr>
          <a:xfrm>
            <a:off x="1371599" y="836049"/>
            <a:ext cx="10623755" cy="1908215"/>
          </a:xfrm>
          <a:prstGeom prst="rect">
            <a:avLst/>
          </a:prstGeom>
          <a:noFill/>
        </p:spPr>
        <p:txBody>
          <a:bodyPr wrap="square" rtlCol="0">
            <a:spAutoFit/>
          </a:bodyPr>
          <a:lstStyle/>
          <a:p>
            <a:r>
              <a:rPr lang="fi-FI" b="1" dirty="0">
                <a:latin typeface="Calibri Light" panose="020F0302020204030204" pitchFamily="34" charset="0"/>
                <a:cs typeface="Calibri Light" panose="020F0302020204030204" pitchFamily="34" charset="0"/>
              </a:rPr>
              <a:t>Mitä hyötyä tuulivoiman rakentamisesta mielestänne olisi Lapinlahden kunnalle ja sen asukkaille?</a:t>
            </a:r>
          </a:p>
          <a:p>
            <a:endParaRPr lang="fi-FI" sz="800" b="1" dirty="0">
              <a:latin typeface="Calibri Light" panose="020F0302020204030204" pitchFamily="34" charset="0"/>
              <a:cs typeface="Calibri Light" panose="020F0302020204030204" pitchFamily="34" charset="0"/>
            </a:endParaRPr>
          </a:p>
          <a:p>
            <a:r>
              <a:rPr lang="fi-FI" sz="1300" b="1" dirty="0">
                <a:latin typeface="Calibri Light" panose="020F0302020204030204" pitchFamily="34" charset="0"/>
                <a:cs typeface="Calibri Light" panose="020F0302020204030204" pitchFamily="34" charset="0"/>
              </a:rPr>
              <a:t>Kysymys kysyttiin avoimena ja kommenttien teemoittamiseen käytettiin tekoälysovellusta (Microsoft Copilot). Ohessa avoimista löydetyt pääteemat. </a:t>
            </a:r>
          </a:p>
          <a:p>
            <a:r>
              <a:rPr lang="fi-FI" sz="1300" b="1" dirty="0">
                <a:latin typeface="Calibri Light" panose="020F0302020204030204" pitchFamily="34" charset="0"/>
                <a:cs typeface="Calibri Light" panose="020F0302020204030204" pitchFamily="34" charset="0"/>
              </a:rPr>
              <a:t>Tarkemmat kommentit on esitetty tutkimuksen liitteenä olevassa avoimien kommenttien tiedostossa.</a:t>
            </a:r>
          </a:p>
          <a:p>
            <a:endParaRPr lang="fi-FI" sz="1400" b="1" dirty="0">
              <a:latin typeface="Calibri Light" panose="020F0302020204030204" pitchFamily="34" charset="0"/>
              <a:cs typeface="Calibri Light" panose="020F0302020204030204" pitchFamily="34" charset="0"/>
            </a:endParaRPr>
          </a:p>
          <a:p>
            <a:endParaRPr lang="fi-FI" sz="1400" b="1" dirty="0">
              <a:latin typeface="Calibri Light" panose="020F0302020204030204" pitchFamily="34" charset="0"/>
              <a:cs typeface="Calibri Light" panose="020F0302020204030204" pitchFamily="34" charset="0"/>
            </a:endParaRPr>
          </a:p>
          <a:p>
            <a:endParaRPr lang="fi-FI" b="1" dirty="0">
              <a:latin typeface="Calibri Light" panose="020F0302020204030204" pitchFamily="34" charset="0"/>
              <a:cs typeface="Calibri Light" panose="020F0302020204030204" pitchFamily="34" charset="0"/>
            </a:endParaRPr>
          </a:p>
          <a:p>
            <a:endParaRPr lang="fi-FI" b="1" dirty="0">
              <a:latin typeface="Calibri Light" panose="020F0302020204030204" pitchFamily="34" charset="0"/>
              <a:cs typeface="Calibri Light" panose="020F0302020204030204" pitchFamily="34" charset="0"/>
            </a:endParaRPr>
          </a:p>
        </p:txBody>
      </p:sp>
      <p:sp>
        <p:nvSpPr>
          <p:cNvPr id="8" name="Tekstiruutu 7">
            <a:extLst>
              <a:ext uri="{FF2B5EF4-FFF2-40B4-BE49-F238E27FC236}">
                <a16:creationId xmlns:a16="http://schemas.microsoft.com/office/drawing/2014/main" id="{7D310AFE-B016-1B7B-2548-7E6982F2BE31}"/>
              </a:ext>
            </a:extLst>
          </p:cNvPr>
          <p:cNvSpPr txBox="1"/>
          <p:nvPr/>
        </p:nvSpPr>
        <p:spPr>
          <a:xfrm>
            <a:off x="6219825" y="3657600"/>
            <a:ext cx="184731" cy="369332"/>
          </a:xfrm>
          <a:prstGeom prst="rect">
            <a:avLst/>
          </a:prstGeom>
          <a:noFill/>
        </p:spPr>
        <p:txBody>
          <a:bodyPr wrap="none" rtlCol="0">
            <a:spAutoFit/>
          </a:bodyPr>
          <a:lstStyle/>
          <a:p>
            <a:endParaRPr lang="fi-FI" dirty="0"/>
          </a:p>
        </p:txBody>
      </p:sp>
      <p:sp>
        <p:nvSpPr>
          <p:cNvPr id="11" name="Tekstiruutu 10">
            <a:extLst>
              <a:ext uri="{FF2B5EF4-FFF2-40B4-BE49-F238E27FC236}">
                <a16:creationId xmlns:a16="http://schemas.microsoft.com/office/drawing/2014/main" id="{1E6D004E-2E7A-FD5A-A379-1B2CDBCE727F}"/>
              </a:ext>
            </a:extLst>
          </p:cNvPr>
          <p:cNvSpPr txBox="1"/>
          <p:nvPr/>
        </p:nvSpPr>
        <p:spPr>
          <a:xfrm>
            <a:off x="1371599" y="1882789"/>
            <a:ext cx="9505950" cy="4524315"/>
          </a:xfrm>
          <a:prstGeom prst="rect">
            <a:avLst/>
          </a:prstGeom>
          <a:noFill/>
        </p:spPr>
        <p:txBody>
          <a:bodyPr wrap="square" rtlCol="0">
            <a:spAutoFit/>
          </a:bodyPr>
          <a:lstStyle/>
          <a:p>
            <a:r>
              <a:rPr lang="fi-FI" sz="1200" b="1" dirty="0">
                <a:latin typeface="Calibri" panose="020F0502020204030204" pitchFamily="34" charset="0"/>
                <a:cs typeface="Calibri" panose="020F0502020204030204" pitchFamily="34" charset="0"/>
              </a:rPr>
              <a:t>Taloudelliset hyödyt (61 % maininnoista) (muun muassa seuraavanlaisia tekijöitä):</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Verotuloja kunnalle</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Tuloja maanomistajille vuokratulojen muodossa</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Rakennusvaiheessa luo työpaikkoja ja tuo lisää rahaa paikalliseen talouteen</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Edullisempaa energiaa</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Energiaan saatavuuteen liittyvät hyödyt (17 % maininnoista) (muun muassa seuraavanlaisia tekijöitä):</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Auttaa sähköntuotannossa ja voi parantaa energian saantia</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Parantaa energian huoltovarmuutta: </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Ympäristöön liittyvät hyödyt (5 % maininnoista) (muun muassa seuraavanlaisia tekijöitä):</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Ympäristöystävällinen energianlähde, joka ei tuota päästöjä</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Uusiutuva energianlähde, joka voi vähentää riippuvuutta fossiilisista polttoaineista</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Auttaa vähentämään ilmastonmuutoksen vaikutuksia</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Paikalliset hyödyt (3 % maininnoista) (muun muassa seuraavanlaisia tekijöitä):</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Parantaa paikallista infrastruktuuria, kuten teitä</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Parantaa kunnan imagoa/tuoda elinvoimaa ja houkutella investointeja</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Kriittiset näkemykset (14 % maininnoista)</a:t>
            </a:r>
            <a:endParaRPr lang="fi-FI" sz="1000" dirty="0"/>
          </a:p>
        </p:txBody>
      </p:sp>
    </p:spTree>
    <p:extLst>
      <p:ext uri="{BB962C8B-B14F-4D97-AF65-F5344CB8AC3E}">
        <p14:creationId xmlns:p14="http://schemas.microsoft.com/office/powerpoint/2010/main" val="182856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19CA08F7-8AC2-F01D-B391-A8E7CED41303}"/>
              </a:ext>
            </a:extLst>
          </p:cNvPr>
          <p:cNvSpPr txBox="1"/>
          <p:nvPr/>
        </p:nvSpPr>
        <p:spPr>
          <a:xfrm>
            <a:off x="1524000" y="660400"/>
            <a:ext cx="8890000" cy="523220"/>
          </a:xfrm>
          <a:prstGeom prst="rect">
            <a:avLst/>
          </a:prstGeom>
          <a:noFill/>
        </p:spPr>
        <p:txBody>
          <a:bodyPr vert="horz" rtlCol="0">
            <a:spAutoFit/>
          </a:bodyPr>
          <a:lstStyle/>
          <a:p>
            <a:r>
              <a:rPr lang="fi-FI" sz="2800" dirty="0">
                <a:latin typeface="Calibri Light" panose="020F0302020204030204" pitchFamily="34" charset="0"/>
                <a:cs typeface="Calibri Light" panose="020F0302020204030204" pitchFamily="34" charset="0"/>
              </a:rPr>
              <a:t>Johdanto</a:t>
            </a:r>
          </a:p>
        </p:txBody>
      </p:sp>
      <p:sp>
        <p:nvSpPr>
          <p:cNvPr id="3" name="Tekstiruutu 2">
            <a:extLst>
              <a:ext uri="{FF2B5EF4-FFF2-40B4-BE49-F238E27FC236}">
                <a16:creationId xmlns:a16="http://schemas.microsoft.com/office/drawing/2014/main" id="{63D4202D-40B1-E5D0-9FE8-CE0C08FF9FA6}"/>
              </a:ext>
            </a:extLst>
          </p:cNvPr>
          <p:cNvSpPr txBox="1"/>
          <p:nvPr/>
        </p:nvSpPr>
        <p:spPr>
          <a:xfrm>
            <a:off x="1524000" y="1366897"/>
            <a:ext cx="9578109" cy="4678204"/>
          </a:xfrm>
          <a:prstGeom prst="rect">
            <a:avLst/>
          </a:prstGeom>
          <a:noFill/>
        </p:spPr>
        <p:txBody>
          <a:bodyPr vert="horz" wrap="square" rtlCol="0">
            <a:spAutoFit/>
          </a:bodyPr>
          <a:lstStyle/>
          <a:p>
            <a:r>
              <a:rPr lang="fi-FI" dirty="0">
                <a:latin typeface="Calibri Light" panose="020F0302020204030204" pitchFamily="34" charset="0"/>
                <a:cs typeface="Calibri Light" panose="020F0302020204030204" pitchFamily="34" charset="0"/>
              </a:rPr>
              <a:t>Tämän tutkimuksen on tehnyt Tietoykkönen Oy Lapinlahden kunnan toimeksiannosta. Tutkimuksen tavoitteena on selvittää Lapinlahden asukkaiden mielipiteitä ja odotuksia tuulivoiman ja Lapinlahdelle suunniteltujen tuulivoimapuistojen suhteen. Tutkimuksen kohderyhmänä on Lapinlahden kunnan 18-84 vuotias väestö.</a:t>
            </a:r>
          </a:p>
          <a:p>
            <a:endParaRPr lang="fi-FI" dirty="0">
              <a:latin typeface="Calibri Light" panose="020F0302020204030204" pitchFamily="34" charset="0"/>
              <a:cs typeface="Calibri Light" panose="020F0302020204030204" pitchFamily="34" charset="0"/>
            </a:endParaRPr>
          </a:p>
          <a:p>
            <a:r>
              <a:rPr lang="fi-FI" dirty="0">
                <a:latin typeface="Calibri Light" panose="020F0302020204030204" pitchFamily="34" charset="0"/>
                <a:cs typeface="Calibri Light" panose="020F0302020204030204" pitchFamily="34" charset="0"/>
              </a:rPr>
              <a:t>Tutkimusmenetelmänä käytettiin tietokoneavusteista puhelinhaastattelua. Haastattelut (400 kappaletta) tehtiin 11.-18.12.2024 välisenä aikana. Haastattelutyön suorittivat Tietoykkönen Oy:n tytäryhtiön Iro </a:t>
            </a:r>
            <a:r>
              <a:rPr lang="fi-FI" dirty="0" err="1">
                <a:latin typeface="Calibri Light" panose="020F0302020204030204" pitchFamily="34" charset="0"/>
                <a:cs typeface="Calibri Light" panose="020F0302020204030204" pitchFamily="34" charset="0"/>
              </a:rPr>
              <a:t>Research</a:t>
            </a:r>
            <a:r>
              <a:rPr lang="fi-FI" dirty="0">
                <a:latin typeface="Calibri Light" panose="020F0302020204030204" pitchFamily="34" charset="0"/>
                <a:cs typeface="Calibri Light" panose="020F0302020204030204" pitchFamily="34" charset="0"/>
              </a:rPr>
              <a:t> Oy:n erityisesti tehtäväänsä koulutetut tutkimushaastattelijat. Otanta tehtiin kiintiöidyllä satunnaisotannalla ja otantalähteenä käytettiin Fonecta Profinder -yhteystietopalvelua. Otos kiintiöitiin ja painotettiin vastaamaan Lapinlahden 18-84 vuotiasta väestöä. Tutkimuksen </a:t>
            </a:r>
            <a:r>
              <a:rPr lang="fi-FI" sz="1800" dirty="0">
                <a:latin typeface="Calibri Light" panose="020F0302020204030204" pitchFamily="34" charset="0"/>
                <a:cs typeface="Calibri Light" panose="020F0302020204030204" pitchFamily="34" charset="0"/>
              </a:rPr>
              <a:t>kokonaistuloksen virhemarginaali on 4,8 prosenttiyksikköä suuntaansa.</a:t>
            </a:r>
          </a:p>
          <a:p>
            <a:endParaRPr lang="fi-FI" dirty="0">
              <a:latin typeface="Calibri Light" panose="020F0302020204030204" pitchFamily="34" charset="0"/>
              <a:cs typeface="Calibri Light" panose="020F0302020204030204" pitchFamily="34" charset="0"/>
            </a:endParaRPr>
          </a:p>
          <a:p>
            <a:endParaRPr lang="fi-FI" dirty="0">
              <a:latin typeface="Calibri Light" panose="020F0302020204030204" pitchFamily="34" charset="0"/>
              <a:cs typeface="Calibri Light" panose="020F0302020204030204" pitchFamily="34" charset="0"/>
            </a:endParaRPr>
          </a:p>
          <a:p>
            <a:r>
              <a:rPr lang="fi-FI" dirty="0">
                <a:latin typeface="Calibri Light" panose="020F0302020204030204" pitchFamily="34" charset="0"/>
                <a:cs typeface="Calibri Light" panose="020F0302020204030204" pitchFamily="34" charset="0"/>
              </a:rPr>
              <a:t>Tutkimuksen eri vaiheiden (suunnittelu/tiedonkeruu/analysointi) laadunhallinta noudattaa SFS-ISO 20252 laatustandardia.</a:t>
            </a:r>
          </a:p>
          <a:p>
            <a:endParaRPr lang="fi-FI" sz="1400" dirty="0">
              <a:latin typeface="Calibri Light" panose="020F0302020204030204" pitchFamily="34" charset="0"/>
              <a:cs typeface="Calibri Light" panose="020F0302020204030204" pitchFamily="34" charset="0"/>
            </a:endParaRPr>
          </a:p>
          <a:p>
            <a:endParaRPr lang="fi-FI"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318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BFF93-10D1-0898-5E5C-9ABAD3DF1808}"/>
            </a:ext>
          </a:extLst>
        </p:cNvPr>
        <p:cNvGrpSpPr/>
        <p:nvPr/>
      </p:nvGrpSpPr>
      <p:grpSpPr>
        <a:xfrm>
          <a:off x="0" y="0"/>
          <a:ext cx="0" cy="0"/>
          <a:chOff x="0" y="0"/>
          <a:chExt cx="0" cy="0"/>
        </a:xfrm>
      </p:grpSpPr>
      <p:sp>
        <p:nvSpPr>
          <p:cNvPr id="3" name="Tekstiruutu 2">
            <a:extLst>
              <a:ext uri="{FF2B5EF4-FFF2-40B4-BE49-F238E27FC236}">
                <a16:creationId xmlns:a16="http://schemas.microsoft.com/office/drawing/2014/main" id="{A43ECED9-AA23-D7CA-9100-F52501DECC4E}"/>
              </a:ext>
            </a:extLst>
          </p:cNvPr>
          <p:cNvSpPr txBox="1"/>
          <p:nvPr/>
        </p:nvSpPr>
        <p:spPr>
          <a:xfrm>
            <a:off x="1371599" y="836049"/>
            <a:ext cx="10623755" cy="1692771"/>
          </a:xfrm>
          <a:prstGeom prst="rect">
            <a:avLst/>
          </a:prstGeom>
          <a:noFill/>
        </p:spPr>
        <p:txBody>
          <a:bodyPr wrap="square" rtlCol="0">
            <a:spAutoFit/>
          </a:bodyPr>
          <a:lstStyle/>
          <a:p>
            <a:r>
              <a:rPr lang="fi-FI" b="1" dirty="0">
                <a:latin typeface="Calibri Light" panose="020F0302020204030204" pitchFamily="34" charset="0"/>
                <a:cs typeface="Calibri Light" panose="020F0302020204030204" pitchFamily="34" charset="0"/>
              </a:rPr>
              <a:t>Mitä haittaa tuulivoiman rakentamisesta mielestänne olisi Lapinlahden kunnalle ja sen asukkaille?</a:t>
            </a:r>
          </a:p>
          <a:p>
            <a:endParaRPr lang="fi-FI" sz="800" b="1" dirty="0">
              <a:latin typeface="Calibri Light" panose="020F0302020204030204" pitchFamily="34" charset="0"/>
              <a:cs typeface="Calibri Light" panose="020F0302020204030204" pitchFamily="34" charset="0"/>
            </a:endParaRPr>
          </a:p>
          <a:p>
            <a:r>
              <a:rPr lang="fi-FI" sz="1300" b="1" dirty="0">
                <a:latin typeface="Calibri Light" panose="020F0302020204030204" pitchFamily="34" charset="0"/>
                <a:cs typeface="Calibri Light" panose="020F0302020204030204" pitchFamily="34" charset="0"/>
              </a:rPr>
              <a:t>(Kysymys kysyttiin avoimena ja kommenttien teemoittamiseen käytettiin tekoälysovellusta (Microsoft Copilot). Ohessa avoimista löydetyt pääteemat.</a:t>
            </a:r>
          </a:p>
          <a:p>
            <a:r>
              <a:rPr lang="fi-FI" sz="1300" b="1" dirty="0">
                <a:latin typeface="Calibri Light" panose="020F0302020204030204" pitchFamily="34" charset="0"/>
                <a:cs typeface="Calibri Light" panose="020F0302020204030204" pitchFamily="34" charset="0"/>
              </a:rPr>
              <a:t>Tarkemmat kommentit on esitetty tutkimuksen liitteenä olevassa avoimien kommenttien tiedostossa.</a:t>
            </a:r>
          </a:p>
          <a:p>
            <a:endParaRPr lang="fi-FI" sz="1400" b="1" dirty="0">
              <a:latin typeface="Calibri Light" panose="020F0302020204030204" pitchFamily="34" charset="0"/>
              <a:cs typeface="Calibri Light" panose="020F0302020204030204" pitchFamily="34" charset="0"/>
            </a:endParaRPr>
          </a:p>
          <a:p>
            <a:endParaRPr lang="fi-FI" b="1" dirty="0">
              <a:latin typeface="Calibri Light" panose="020F0302020204030204" pitchFamily="34" charset="0"/>
              <a:cs typeface="Calibri Light" panose="020F0302020204030204" pitchFamily="34" charset="0"/>
            </a:endParaRPr>
          </a:p>
          <a:p>
            <a:endParaRPr lang="fi-FI" b="1" dirty="0">
              <a:latin typeface="Calibri Light" panose="020F0302020204030204" pitchFamily="34" charset="0"/>
              <a:cs typeface="Calibri Light" panose="020F0302020204030204" pitchFamily="34" charset="0"/>
            </a:endParaRPr>
          </a:p>
        </p:txBody>
      </p:sp>
      <p:sp>
        <p:nvSpPr>
          <p:cNvPr id="8" name="Tekstiruutu 7">
            <a:extLst>
              <a:ext uri="{FF2B5EF4-FFF2-40B4-BE49-F238E27FC236}">
                <a16:creationId xmlns:a16="http://schemas.microsoft.com/office/drawing/2014/main" id="{E70CF591-3F65-E491-8FEC-C175227F4118}"/>
              </a:ext>
            </a:extLst>
          </p:cNvPr>
          <p:cNvSpPr txBox="1"/>
          <p:nvPr/>
        </p:nvSpPr>
        <p:spPr>
          <a:xfrm>
            <a:off x="6219825" y="3657600"/>
            <a:ext cx="184731" cy="369332"/>
          </a:xfrm>
          <a:prstGeom prst="rect">
            <a:avLst/>
          </a:prstGeom>
          <a:noFill/>
        </p:spPr>
        <p:txBody>
          <a:bodyPr wrap="none" rtlCol="0">
            <a:spAutoFit/>
          </a:bodyPr>
          <a:lstStyle/>
          <a:p>
            <a:endParaRPr lang="fi-FI" dirty="0"/>
          </a:p>
        </p:txBody>
      </p:sp>
      <p:sp>
        <p:nvSpPr>
          <p:cNvPr id="11" name="Tekstiruutu 10">
            <a:extLst>
              <a:ext uri="{FF2B5EF4-FFF2-40B4-BE49-F238E27FC236}">
                <a16:creationId xmlns:a16="http://schemas.microsoft.com/office/drawing/2014/main" id="{9B512A42-568A-D452-2685-5D5AFE7ACD7C}"/>
              </a:ext>
            </a:extLst>
          </p:cNvPr>
          <p:cNvSpPr txBox="1"/>
          <p:nvPr/>
        </p:nvSpPr>
        <p:spPr>
          <a:xfrm>
            <a:off x="1371599" y="1833628"/>
            <a:ext cx="9505950" cy="5155257"/>
          </a:xfrm>
          <a:prstGeom prst="rect">
            <a:avLst/>
          </a:prstGeom>
          <a:noFill/>
        </p:spPr>
        <p:txBody>
          <a:bodyPr wrap="square" rtlCol="0">
            <a:spAutoFit/>
          </a:bodyPr>
          <a:lstStyle/>
          <a:p>
            <a:r>
              <a:rPr lang="fi-FI" sz="1200" b="1" dirty="0">
                <a:latin typeface="Calibri" panose="020F0502020204030204" pitchFamily="34" charset="0"/>
                <a:cs typeface="Calibri" panose="020F0502020204030204" pitchFamily="34" charset="0"/>
              </a:rPr>
              <a:t>Meluhaitat, esteettiset haitat, valohaitat (46 % maininnoista) (muun muassa seuraavanlaisia tekijöitä):</a:t>
            </a:r>
          </a:p>
          <a:p>
            <a:pPr marL="171450" indent="-171450">
              <a:buFont typeface="Wingdings" panose="05000000000000000000" pitchFamily="2" charset="2"/>
              <a:buChar char="§"/>
            </a:pPr>
            <a:endParaRPr lang="fi-FI" sz="8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Meluhaitat ovat yleinen huolenaihe, erityisesti voimaloiden lähellä asuville.</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Esteettiset haitat, kuten maiseman pilaantuminen ja näköhaitat</a:t>
            </a:r>
          </a:p>
          <a:p>
            <a:pPr marL="171450" indent="-171450">
              <a:buFont typeface="Wingdings" panose="05000000000000000000" pitchFamily="2" charset="2"/>
              <a:buChar char="§"/>
            </a:pPr>
            <a:endParaRPr lang="fi-FI" sz="11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Luontohaitat ja eläimet (20 % maininnoista) (muun muassa seuraavanlaisia tekijöitä):</a:t>
            </a:r>
          </a:p>
          <a:p>
            <a:pPr marL="171450" indent="-171450">
              <a:buFont typeface="Wingdings" panose="05000000000000000000" pitchFamily="2" charset="2"/>
              <a:buChar char="§"/>
            </a:pPr>
            <a:endParaRPr lang="fi-FI" sz="8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Rakentaminen voi aiheuttaa haittaa luonnolle ja eläimille, kuten lintujen pesinnälle ja metsästysalueille.</a:t>
            </a:r>
          </a:p>
          <a:p>
            <a:pPr marL="171450" indent="-171450">
              <a:buFont typeface="Wingdings" panose="05000000000000000000" pitchFamily="2" charset="2"/>
              <a:buChar char="§"/>
            </a:pPr>
            <a:endParaRPr lang="fi-FI" sz="12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Ympäristöhaitat (8 % maininnoista) (muun muassa seuraavanlaisia tekijöitä):</a:t>
            </a:r>
          </a:p>
          <a:p>
            <a:pPr marL="171450" indent="-171450">
              <a:buFont typeface="Wingdings" panose="05000000000000000000" pitchFamily="2" charset="2"/>
              <a:buChar char="§"/>
            </a:pPr>
            <a:endParaRPr lang="fi-FI" sz="8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Ympäristöön liittyvät haitat, kuten metsien hakkuut ja luonnon turmeleminen, ovat huolenaiheita.</a:t>
            </a:r>
          </a:p>
          <a:p>
            <a:endParaRPr lang="fi-FI" sz="11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Taloudelliset haitat (7 % maininnoista) (muun muassa seuraavanlaisia tekijöitä):</a:t>
            </a:r>
          </a:p>
          <a:p>
            <a:pPr marL="171450" indent="-171450">
              <a:buFont typeface="Wingdings" panose="05000000000000000000" pitchFamily="2" charset="2"/>
              <a:buChar char="§"/>
            </a:pPr>
            <a:endParaRPr lang="fi-FI" sz="8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Asukkaat pelkäävät kiinteistöjen arvojen romahtamista.</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Kustannukset voivat nousta, ja rahoituskuviot ovat epäselviä.</a:t>
            </a:r>
          </a:p>
          <a:p>
            <a:pPr marL="171450" indent="-171450">
              <a:buFont typeface="Wingdings" panose="05000000000000000000" pitchFamily="2" charset="2"/>
              <a:buChar char="§"/>
            </a:pPr>
            <a:endParaRPr lang="fi-FI" sz="11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Sosiaaliset haitat (3 % maininnoista) (muun muassa seuraavanlaisia tekijöitä):</a:t>
            </a:r>
          </a:p>
          <a:p>
            <a:pPr marL="171450" indent="-171450">
              <a:buFont typeface="Wingdings" panose="05000000000000000000" pitchFamily="2" charset="2"/>
              <a:buChar char="§"/>
            </a:pPr>
            <a:endParaRPr lang="fi-FI" sz="8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Rakentaminen voi aiheuttaa eripuraisuutta kuntalaisten kesken.</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Ihmisten asenteet voivat muuttua, ja jotkut saattavat haluta muuttaa pois alueelta.</a:t>
            </a:r>
          </a:p>
          <a:p>
            <a:endParaRPr lang="fi-FI" sz="1100" b="1"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Muut haitat (5 % maininnoista) (muun muassa seuraavanlaisia tekijöitä):</a:t>
            </a:r>
          </a:p>
          <a:p>
            <a:endParaRPr lang="fi-FI" sz="8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Rakentamisen aikaiset häiriöt, kuten ääni ja tie-esteet.</a:t>
            </a:r>
          </a:p>
          <a:p>
            <a:pPr marL="171450" indent="-171450">
              <a:buFont typeface="Wingdings" panose="05000000000000000000" pitchFamily="2" charset="2"/>
              <a:buChar char="§"/>
            </a:pPr>
            <a:r>
              <a:rPr lang="fi-FI" sz="1200" dirty="0">
                <a:latin typeface="Calibri" panose="020F0502020204030204" pitchFamily="34" charset="0"/>
                <a:cs typeface="Calibri" panose="020F0502020204030204" pitchFamily="34" charset="0"/>
              </a:rPr>
              <a:t>Jälkihoito ja purkaminen voivat olla kalliita.</a:t>
            </a:r>
          </a:p>
          <a:p>
            <a:endParaRPr lang="fi-FI" sz="1100" dirty="0">
              <a:latin typeface="Calibri" panose="020F0502020204030204" pitchFamily="34" charset="0"/>
              <a:cs typeface="Calibri" panose="020F0502020204030204" pitchFamily="34" charset="0"/>
            </a:endParaRPr>
          </a:p>
          <a:p>
            <a:r>
              <a:rPr lang="fi-FI" sz="1200" b="1" dirty="0">
                <a:latin typeface="Calibri" panose="020F0502020204030204" pitchFamily="34" charset="0"/>
                <a:cs typeface="Calibri" panose="020F0502020204030204" pitchFamily="34" charset="0"/>
              </a:rPr>
              <a:t>Ei haittaa (11 % maininnoista)</a:t>
            </a:r>
            <a:endParaRPr lang="fi-FI" sz="1000" dirty="0"/>
          </a:p>
        </p:txBody>
      </p:sp>
    </p:spTree>
    <p:extLst>
      <p:ext uri="{BB962C8B-B14F-4D97-AF65-F5344CB8AC3E}">
        <p14:creationId xmlns:p14="http://schemas.microsoft.com/office/powerpoint/2010/main" val="296994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3801-6EF8-2F8A-B6B0-AC26DAE9158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2570263-D805-5C5E-9EDA-DBEEB60EF774}"/>
              </a:ext>
            </a:extLst>
          </p:cNvPr>
          <p:cNvSpPr txBox="1">
            <a:spLocks/>
          </p:cNvSpPr>
          <p:nvPr/>
        </p:nvSpPr>
        <p:spPr>
          <a:xfrm>
            <a:off x="2675476" y="1197352"/>
            <a:ext cx="6624736"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3400" dirty="0">
                <a:solidFill>
                  <a:schemeClr val="bg1"/>
                </a:solidFill>
              </a:rPr>
              <a:t>Viestintä ja osallistuminen</a:t>
            </a:r>
          </a:p>
        </p:txBody>
      </p:sp>
      <p:sp>
        <p:nvSpPr>
          <p:cNvPr id="3" name="Sisällön paikkamerkki 4">
            <a:extLst>
              <a:ext uri="{FF2B5EF4-FFF2-40B4-BE49-F238E27FC236}">
                <a16:creationId xmlns:a16="http://schemas.microsoft.com/office/drawing/2014/main" id="{5B1FD2F0-7E2F-D2B6-6E43-6DBABCFF815C}"/>
              </a:ext>
            </a:extLst>
          </p:cNvPr>
          <p:cNvSpPr txBox="1">
            <a:spLocks/>
          </p:cNvSpPr>
          <p:nvPr/>
        </p:nvSpPr>
        <p:spPr>
          <a:xfrm>
            <a:off x="393290" y="2428842"/>
            <a:ext cx="11405419" cy="273630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Tuulivoimapuistot tuottavat kiinteistöverotuloja kunnalle toiminnassa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olonsa ajan ja työllistävät rakennusajan lisäksi huolto- ja kunnossapitotehtäviin.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Oletteko saanut tietoa tuulivoimahankkeiden aluetalousvaikutuksista?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i-FI" sz="1000" dirty="0">
              <a:solidFill>
                <a:sysClr val="window" lastClr="FFFFFF"/>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Oletteko mielestänne saanut riittävästi tietoa Lapinlahdelle  suunnitelluista tuulivoimapuistoista?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i-FI" sz="1000" dirty="0">
              <a:solidFill>
                <a:sysClr val="window" lastClr="FFFFFF"/>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Mikäli ei ole saanut riittävästi tietoa: Mitä lisätietoa olisitte  kaivannut näistä tuulivoimapuistoista?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(avoin kysymys, vastaukset liitteissä)</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10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i-FI" sz="1600" dirty="0">
                <a:solidFill>
                  <a:sysClr val="window" lastClr="FFFFFF"/>
                </a:solidFill>
                <a:latin typeface="Calibri Light" panose="020F0302020204030204" pitchFamily="34" charset="0"/>
                <a:cs typeface="Calibri Light" panose="020F0302020204030204" pitchFamily="34" charset="0"/>
              </a:rPr>
              <a:t>Mikäli on saanut riittävästi tietoa: Mistä seuraavista olette saanut  tietoa näistä tuulivoimapuistoista?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10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Oletteko osallistunut jonkin tuulipuistohankkeen yleisötilaisuuteen?</a:t>
            </a:r>
            <a:endParaRPr lang="fi-FI" sz="1600" dirty="0">
              <a:solidFill>
                <a:sysClr val="window" lastClr="FFFFFF"/>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10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Oletteko tutustunut jonkin tuulipuistohankkeen ympäristövaikutusten arviointiin?</a:t>
            </a:r>
            <a:endParaRPr lang="fi-FI" sz="1600" dirty="0">
              <a:solidFill>
                <a:sysClr val="window" lastClr="FFFFFF"/>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10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6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Oletteko tutustunut jonkin tuulipuistohankkeen kaavoitusmateriaaleihin?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i-FI" sz="1800" dirty="0">
              <a:solidFill>
                <a:sysClr val="window" lastClr="FFFFFF"/>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i-FI" sz="1800" dirty="0">
              <a:solidFill>
                <a:sysClr val="window" lastClr="FFFFFF"/>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18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i-FI" sz="1800" dirty="0">
              <a:solidFill>
                <a:sysClr val="window" lastClr="FFFFFF"/>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18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fi-FI" sz="1400" b="0" i="0" u="none" strike="noStrike" kern="120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57936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6B3DD-A2DF-8ABB-33D0-E3D1BB71C3F5}"/>
            </a:ext>
          </a:extLst>
        </p:cNvPr>
        <p:cNvGrpSpPr/>
        <p:nvPr/>
      </p:nvGrpSpPr>
      <p:grpSpPr>
        <a:xfrm>
          <a:off x="0" y="0"/>
          <a:ext cx="0" cy="0"/>
          <a:chOff x="0" y="0"/>
          <a:chExt cx="0" cy="0"/>
        </a:xfrm>
      </p:grpSpPr>
      <p:pic>
        <p:nvPicPr>
          <p:cNvPr id="3" name="Kuva 2">
            <a:extLst>
              <a:ext uri="{FF2B5EF4-FFF2-40B4-BE49-F238E27FC236}">
                <a16:creationId xmlns:a16="http://schemas.microsoft.com/office/drawing/2014/main" id="{7EF7B1AE-8B25-B97A-8412-8DE9EEF871B8}"/>
              </a:ext>
            </a:extLst>
          </p:cNvPr>
          <p:cNvPicPr>
            <a:picLocks noChangeAspect="1"/>
          </p:cNvPicPr>
          <p:nvPr/>
        </p:nvPicPr>
        <p:blipFill>
          <a:blip r:embed="rId2"/>
          <a:stretch>
            <a:fillRect/>
          </a:stretch>
        </p:blipFill>
        <p:spPr>
          <a:xfrm>
            <a:off x="1396452" y="738986"/>
            <a:ext cx="8598678" cy="5616000"/>
          </a:xfrm>
          <a:prstGeom prst="rect">
            <a:avLst/>
          </a:prstGeom>
        </p:spPr>
      </p:pic>
      <p:sp>
        <p:nvSpPr>
          <p:cNvPr id="4" name="Tekstiruutu 3">
            <a:extLst>
              <a:ext uri="{FF2B5EF4-FFF2-40B4-BE49-F238E27FC236}">
                <a16:creationId xmlns:a16="http://schemas.microsoft.com/office/drawing/2014/main" id="{21F67F96-FF2E-CF81-A814-7F65FCF79612}"/>
              </a:ext>
            </a:extLst>
          </p:cNvPr>
          <p:cNvSpPr txBox="1"/>
          <p:nvPr/>
        </p:nvSpPr>
        <p:spPr>
          <a:xfrm>
            <a:off x="10225548" y="1691148"/>
            <a:ext cx="1789471" cy="2554545"/>
          </a:xfrm>
          <a:prstGeom prst="rect">
            <a:avLst/>
          </a:prstGeom>
          <a:noFill/>
        </p:spPr>
        <p:txBody>
          <a:bodyPr wrap="square" rtlCol="0">
            <a:spAutoFit/>
          </a:bodyPr>
          <a:lstStyle/>
          <a:p>
            <a:r>
              <a:rPr lang="fi-FI" sz="1000" dirty="0">
                <a:latin typeface="Calibri" panose="020F0502020204030204" pitchFamily="34" charset="0"/>
                <a:cs typeface="Calibri" panose="020F0502020204030204" pitchFamily="34" charset="0"/>
              </a:rPr>
              <a:t>Noin joka neljäs vastaaja (27 %) on saanut riittävästi tietoa tuulivoimahankkeiden aluetalousvaikutuksista. Noin joka kolmas (34 %) on saanut tietoa vähän ja noin kaksi vastaajaa viidestä (39 %) ei ole saanut tietoa lainkaan.</a:t>
            </a:r>
          </a:p>
          <a:p>
            <a:endParaRPr lang="fi-FI" sz="1000" dirty="0">
              <a:latin typeface="Calibri" panose="020F0502020204030204" pitchFamily="34" charset="0"/>
              <a:cs typeface="Calibri" panose="020F0502020204030204" pitchFamily="34" charset="0"/>
            </a:endParaRPr>
          </a:p>
          <a:p>
            <a:r>
              <a:rPr lang="fi-FI" sz="1000" dirty="0">
                <a:latin typeface="Calibri" panose="020F0502020204030204" pitchFamily="34" charset="0"/>
                <a:cs typeface="Calibri" panose="020F0502020204030204" pitchFamily="34" charset="0"/>
              </a:rPr>
              <a:t>Mitä lähempänä suunniteltuja tuulivoimapuistoja asutaan, sitä enemmän tietoa tuulivoimahankkeiden aluetalousvaikutuksista on saatu.</a:t>
            </a:r>
          </a:p>
          <a:p>
            <a:endParaRPr lang="fi-FI"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257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2A16F-7CB4-2A76-3057-A4BBF0783F33}"/>
            </a:ext>
          </a:extLst>
        </p:cNvPr>
        <p:cNvGrpSpPr/>
        <p:nvPr/>
      </p:nvGrpSpPr>
      <p:grpSpPr>
        <a:xfrm>
          <a:off x="0" y="0"/>
          <a:ext cx="0" cy="0"/>
          <a:chOff x="0" y="0"/>
          <a:chExt cx="0" cy="0"/>
        </a:xfrm>
      </p:grpSpPr>
      <p:sp>
        <p:nvSpPr>
          <p:cNvPr id="5" name="Tekstiruutu 4">
            <a:extLst>
              <a:ext uri="{FF2B5EF4-FFF2-40B4-BE49-F238E27FC236}">
                <a16:creationId xmlns:a16="http://schemas.microsoft.com/office/drawing/2014/main" id="{A4BE790A-813A-42E4-158F-AFE495DBA16F}"/>
              </a:ext>
            </a:extLst>
          </p:cNvPr>
          <p:cNvSpPr txBox="1"/>
          <p:nvPr/>
        </p:nvSpPr>
        <p:spPr>
          <a:xfrm>
            <a:off x="10172700" y="1074509"/>
            <a:ext cx="2019300" cy="400110"/>
          </a:xfrm>
          <a:prstGeom prst="rect">
            <a:avLst/>
          </a:prstGeom>
          <a:noFill/>
        </p:spPr>
        <p:txBody>
          <a:bodyPr wrap="square" rtlCol="0">
            <a:spAutoFit/>
          </a:bodyPr>
          <a:lstStyle/>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pic>
        <p:nvPicPr>
          <p:cNvPr id="2" name="Kuva 1">
            <a:extLst>
              <a:ext uri="{FF2B5EF4-FFF2-40B4-BE49-F238E27FC236}">
                <a16:creationId xmlns:a16="http://schemas.microsoft.com/office/drawing/2014/main" id="{7B8D6094-AFA4-FB59-3228-864E4A428EF7}"/>
              </a:ext>
            </a:extLst>
          </p:cNvPr>
          <p:cNvPicPr>
            <a:picLocks noChangeAspect="1"/>
          </p:cNvPicPr>
          <p:nvPr/>
        </p:nvPicPr>
        <p:blipFill>
          <a:blip r:embed="rId2"/>
          <a:stretch>
            <a:fillRect/>
          </a:stretch>
        </p:blipFill>
        <p:spPr>
          <a:xfrm>
            <a:off x="1386619" y="727586"/>
            <a:ext cx="8598678" cy="5616000"/>
          </a:xfrm>
          <a:prstGeom prst="rect">
            <a:avLst/>
          </a:prstGeom>
        </p:spPr>
      </p:pic>
    </p:spTree>
    <p:extLst>
      <p:ext uri="{BB962C8B-B14F-4D97-AF65-F5344CB8AC3E}">
        <p14:creationId xmlns:p14="http://schemas.microsoft.com/office/powerpoint/2010/main" val="1859645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FD892-0DB8-531A-330D-AEC5A1D7E058}"/>
            </a:ext>
          </a:extLst>
        </p:cNvPr>
        <p:cNvGrpSpPr/>
        <p:nvPr/>
      </p:nvGrpSpPr>
      <p:grpSpPr>
        <a:xfrm>
          <a:off x="0" y="0"/>
          <a:ext cx="0" cy="0"/>
          <a:chOff x="0" y="0"/>
          <a:chExt cx="0" cy="0"/>
        </a:xfrm>
      </p:grpSpPr>
      <p:sp>
        <p:nvSpPr>
          <p:cNvPr id="5" name="Tekstiruutu 4">
            <a:extLst>
              <a:ext uri="{FF2B5EF4-FFF2-40B4-BE49-F238E27FC236}">
                <a16:creationId xmlns:a16="http://schemas.microsoft.com/office/drawing/2014/main" id="{1B7752CC-F376-00D5-5100-98DFE917BE8F}"/>
              </a:ext>
            </a:extLst>
          </p:cNvPr>
          <p:cNvSpPr txBox="1"/>
          <p:nvPr/>
        </p:nvSpPr>
        <p:spPr>
          <a:xfrm>
            <a:off x="10103874" y="1556290"/>
            <a:ext cx="2019300" cy="2554545"/>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Noin kolme vastaajaa viidestä (62 %) on saanut mielestään riittävästi tietoa Lapinlahdelle suunnitelluista tuulivoimapuistoista. Riittämättömänä tiedonsaantiaan piti joka kolmas (33 %) ja 5 prosenttia ei osannut ottaa kantaa asiaan.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Keskimääräistä kriittisemmin saamansa tiedon määrää arvioivat alle 40 vuotiaat vastaajat.</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Miehet kokivat saaneensa tietoa hieman paremmin kuin naiset.</a:t>
            </a:r>
          </a:p>
          <a:p>
            <a:endParaRPr lang="fi-FI" sz="1000" dirty="0">
              <a:latin typeface="Calibri Light" panose="020F0302020204030204" pitchFamily="34" charset="0"/>
              <a:cs typeface="Calibri Light" panose="020F0302020204030204" pitchFamily="34" charset="0"/>
            </a:endParaRPr>
          </a:p>
        </p:txBody>
      </p:sp>
      <p:pic>
        <p:nvPicPr>
          <p:cNvPr id="3" name="Kuva 2">
            <a:extLst>
              <a:ext uri="{FF2B5EF4-FFF2-40B4-BE49-F238E27FC236}">
                <a16:creationId xmlns:a16="http://schemas.microsoft.com/office/drawing/2014/main" id="{6404394B-103A-D36E-D4C1-8A9A04182BAE}"/>
              </a:ext>
            </a:extLst>
          </p:cNvPr>
          <p:cNvPicPr>
            <a:picLocks noChangeAspect="1"/>
          </p:cNvPicPr>
          <p:nvPr/>
        </p:nvPicPr>
        <p:blipFill>
          <a:blip r:embed="rId2"/>
          <a:stretch>
            <a:fillRect/>
          </a:stretch>
        </p:blipFill>
        <p:spPr>
          <a:xfrm>
            <a:off x="1386619" y="719321"/>
            <a:ext cx="8598678" cy="5616000"/>
          </a:xfrm>
          <a:prstGeom prst="rect">
            <a:avLst/>
          </a:prstGeom>
        </p:spPr>
      </p:pic>
    </p:spTree>
    <p:extLst>
      <p:ext uri="{BB962C8B-B14F-4D97-AF65-F5344CB8AC3E}">
        <p14:creationId xmlns:p14="http://schemas.microsoft.com/office/powerpoint/2010/main" val="337411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6F96-CAFF-D110-9CF7-4FA017D5B3FD}"/>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B94BFF22-3838-8E2F-AAEB-6D4AE890DA48}"/>
              </a:ext>
            </a:extLst>
          </p:cNvPr>
          <p:cNvPicPr>
            <a:picLocks noChangeAspect="1"/>
          </p:cNvPicPr>
          <p:nvPr/>
        </p:nvPicPr>
        <p:blipFill>
          <a:blip r:embed="rId2"/>
          <a:stretch>
            <a:fillRect/>
          </a:stretch>
        </p:blipFill>
        <p:spPr>
          <a:xfrm>
            <a:off x="1406285" y="698090"/>
            <a:ext cx="8598678" cy="5616000"/>
          </a:xfrm>
          <a:prstGeom prst="rect">
            <a:avLst/>
          </a:prstGeom>
        </p:spPr>
      </p:pic>
    </p:spTree>
    <p:extLst>
      <p:ext uri="{BB962C8B-B14F-4D97-AF65-F5344CB8AC3E}">
        <p14:creationId xmlns:p14="http://schemas.microsoft.com/office/powerpoint/2010/main" val="1038423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2D903-CE59-C7B9-560E-EFCE6B915081}"/>
            </a:ext>
          </a:extLst>
        </p:cNvPr>
        <p:cNvGrpSpPr/>
        <p:nvPr/>
      </p:nvGrpSpPr>
      <p:grpSpPr>
        <a:xfrm>
          <a:off x="0" y="0"/>
          <a:ext cx="0" cy="0"/>
          <a:chOff x="0" y="0"/>
          <a:chExt cx="0" cy="0"/>
        </a:xfrm>
      </p:grpSpPr>
      <p:sp>
        <p:nvSpPr>
          <p:cNvPr id="5" name="Tekstiruutu 4">
            <a:extLst>
              <a:ext uri="{FF2B5EF4-FFF2-40B4-BE49-F238E27FC236}">
                <a16:creationId xmlns:a16="http://schemas.microsoft.com/office/drawing/2014/main" id="{18F79F6A-4CCD-3097-9333-C885F84FA6D6}"/>
              </a:ext>
            </a:extLst>
          </p:cNvPr>
          <p:cNvSpPr txBox="1"/>
          <p:nvPr/>
        </p:nvSpPr>
        <p:spPr>
          <a:xfrm>
            <a:off x="10024627" y="1151417"/>
            <a:ext cx="2019300" cy="5016758"/>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Vastaajilta, jotka ovat saaneet riittävästi tietoa Lapinlahdella suunnitelluista tuulivoimapuistoista tiedusteltiin, mistä kanavista he ovat saaneet tietoa.</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Eniten tietoa oli saatu sanoma- ja paikallislehdistä (85 %), tuttavilta, naapureilta yms. (55 %), sosiaalisesti mediasta (54 %) sekä Lapinlahden kunnalta (50 %).</a:t>
            </a:r>
          </a:p>
          <a:p>
            <a:endParaRPr lang="fi-FI" sz="1000" dirty="0">
              <a:latin typeface="Calibri Light" panose="020F0302020204030204" pitchFamily="34" charset="0"/>
              <a:cs typeface="Calibri Light" panose="020F0302020204030204" pitchFamily="34" charset="0"/>
            </a:endParaRPr>
          </a:p>
          <a:p>
            <a:r>
              <a:rPr lang="fi-FI" sz="1000" b="1" dirty="0">
                <a:latin typeface="Calibri Light" panose="020F0302020204030204" pitchFamily="34" charset="0"/>
                <a:cs typeface="Calibri Light" panose="020F0302020204030204" pitchFamily="34" charset="0"/>
              </a:rPr>
              <a:t>Kohdassa ”Muualta, mistä?” mainitut vastaukset</a:t>
            </a:r>
            <a:r>
              <a:rPr lang="fi-FI" sz="1000" dirty="0">
                <a:latin typeface="Calibri Light" panose="020F0302020204030204" pitchFamily="34" charset="0"/>
                <a:cs typeface="Calibri Light" panose="020F0302020204030204" pitchFamily="34" charset="0"/>
              </a:rPr>
              <a:t>:</a:t>
            </a:r>
          </a:p>
          <a:p>
            <a:endParaRPr lang="fi-FI" sz="1000" dirty="0">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Internetistä (2 mainintaa)</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Mediasta</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Oma aktiivisuus</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Paikallisradio</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Radio (6 mainintaa)</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Radio, alueuutiset</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Rakentajan taholta tulleet tiedotteet.</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Televisiosta (5 mainintaa)</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Urakoitsijat</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Yle radiosta.</a:t>
            </a:r>
          </a:p>
          <a:p>
            <a:pPr marL="171450" indent="-171450">
              <a:buFont typeface="Arial" panose="020B0604020202020204" pitchFamily="34" charset="0"/>
              <a:buChar char="•"/>
            </a:pPr>
            <a:r>
              <a:rPr lang="fi-FI" sz="1000" dirty="0">
                <a:latin typeface="Calibri Light" panose="020F0302020204030204" pitchFamily="34" charset="0"/>
                <a:cs typeface="Calibri Light" panose="020F0302020204030204" pitchFamily="34" charset="0"/>
              </a:rPr>
              <a:t>YVA raportit, ympäristö-vaikutusraporteista</a:t>
            </a: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pic>
        <p:nvPicPr>
          <p:cNvPr id="2" name="Kuva 1">
            <a:extLst>
              <a:ext uri="{FF2B5EF4-FFF2-40B4-BE49-F238E27FC236}">
                <a16:creationId xmlns:a16="http://schemas.microsoft.com/office/drawing/2014/main" id="{D7FDF589-B064-FAAA-F079-418685ED699F}"/>
              </a:ext>
            </a:extLst>
          </p:cNvPr>
          <p:cNvPicPr>
            <a:picLocks noChangeAspect="1"/>
          </p:cNvPicPr>
          <p:nvPr/>
        </p:nvPicPr>
        <p:blipFill>
          <a:blip r:embed="rId2"/>
          <a:stretch>
            <a:fillRect/>
          </a:stretch>
        </p:blipFill>
        <p:spPr>
          <a:xfrm>
            <a:off x="1425949" y="689825"/>
            <a:ext cx="8598678" cy="5616000"/>
          </a:xfrm>
          <a:prstGeom prst="rect">
            <a:avLst/>
          </a:prstGeom>
        </p:spPr>
      </p:pic>
    </p:spTree>
    <p:extLst>
      <p:ext uri="{BB962C8B-B14F-4D97-AF65-F5344CB8AC3E}">
        <p14:creationId xmlns:p14="http://schemas.microsoft.com/office/powerpoint/2010/main" val="1012970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6C510-DBF4-567E-33BA-DFDE47EE1411}"/>
            </a:ext>
          </a:extLst>
        </p:cNvPr>
        <p:cNvGrpSpPr/>
        <p:nvPr/>
      </p:nvGrpSpPr>
      <p:grpSpPr>
        <a:xfrm>
          <a:off x="0" y="0"/>
          <a:ext cx="0" cy="0"/>
          <a:chOff x="0" y="0"/>
          <a:chExt cx="0" cy="0"/>
        </a:xfrm>
      </p:grpSpPr>
      <p:sp>
        <p:nvSpPr>
          <p:cNvPr id="5" name="Tekstiruutu 4">
            <a:extLst>
              <a:ext uri="{FF2B5EF4-FFF2-40B4-BE49-F238E27FC236}">
                <a16:creationId xmlns:a16="http://schemas.microsoft.com/office/drawing/2014/main" id="{0EE47418-3BD4-5ED0-9885-33EAD23A3168}"/>
              </a:ext>
            </a:extLst>
          </p:cNvPr>
          <p:cNvSpPr txBox="1"/>
          <p:nvPr/>
        </p:nvSpPr>
        <p:spPr>
          <a:xfrm>
            <a:off x="10117395" y="1536625"/>
            <a:ext cx="2005780" cy="3170099"/>
          </a:xfrm>
          <a:prstGeom prst="rect">
            <a:avLst/>
          </a:prstGeom>
          <a:noFill/>
        </p:spPr>
        <p:txBody>
          <a:bodyPr wrap="square" rtlCol="0">
            <a:spAutoFit/>
          </a:bodyPr>
          <a:lstStyle/>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Joka kuudes vastaaja (15 %) on osallistunut jonkin tuulipuistohankkeen yleisötilaisuuteen.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Aktiivisimmin yleisötilaisuuksiin ovat osallistuneet vastaajat, jotka asuvat alle 5 kilometrin päässä lähimmästä suunnitellusta tuulivoimapuistosta.</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Vastaajat, jotka omistavat maata jonkun suunnitellun tuulivoima-</a:t>
            </a:r>
          </a:p>
          <a:p>
            <a:r>
              <a:rPr lang="fi-FI" sz="1000" dirty="0">
                <a:latin typeface="Calibri Light" panose="020F0302020204030204" pitchFamily="34" charset="0"/>
                <a:cs typeface="Calibri Light" panose="020F0302020204030204" pitchFamily="34" charset="0"/>
              </a:rPr>
              <a:t>puiston alueella ovat osallistuneet yleisötilaisuuksiin useammin kuin kaikki vastaajat keskimäärin.</a:t>
            </a: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pic>
        <p:nvPicPr>
          <p:cNvPr id="3" name="Kuva 2">
            <a:extLst>
              <a:ext uri="{FF2B5EF4-FFF2-40B4-BE49-F238E27FC236}">
                <a16:creationId xmlns:a16="http://schemas.microsoft.com/office/drawing/2014/main" id="{B98A9127-2EB1-1E02-B443-525BF6811B90}"/>
              </a:ext>
            </a:extLst>
          </p:cNvPr>
          <p:cNvPicPr>
            <a:picLocks noChangeAspect="1"/>
          </p:cNvPicPr>
          <p:nvPr/>
        </p:nvPicPr>
        <p:blipFill>
          <a:blip r:embed="rId2"/>
          <a:stretch>
            <a:fillRect/>
          </a:stretch>
        </p:blipFill>
        <p:spPr>
          <a:xfrm>
            <a:off x="1416116" y="689825"/>
            <a:ext cx="8598678" cy="5616000"/>
          </a:xfrm>
          <a:prstGeom prst="rect">
            <a:avLst/>
          </a:prstGeom>
        </p:spPr>
      </p:pic>
    </p:spTree>
    <p:extLst>
      <p:ext uri="{BB962C8B-B14F-4D97-AF65-F5344CB8AC3E}">
        <p14:creationId xmlns:p14="http://schemas.microsoft.com/office/powerpoint/2010/main" val="158523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C70B1-092F-8E61-3864-4BD3FF8E622D}"/>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0D2D33E1-D6EE-264F-2ABB-209FC303172A}"/>
              </a:ext>
            </a:extLst>
          </p:cNvPr>
          <p:cNvPicPr>
            <a:picLocks noChangeAspect="1"/>
          </p:cNvPicPr>
          <p:nvPr/>
        </p:nvPicPr>
        <p:blipFill>
          <a:blip r:embed="rId2"/>
          <a:stretch>
            <a:fillRect/>
          </a:stretch>
        </p:blipFill>
        <p:spPr>
          <a:xfrm>
            <a:off x="1406284" y="707922"/>
            <a:ext cx="8598678" cy="5616000"/>
          </a:xfrm>
          <a:prstGeom prst="rect">
            <a:avLst/>
          </a:prstGeom>
        </p:spPr>
      </p:pic>
      <p:sp>
        <p:nvSpPr>
          <p:cNvPr id="4" name="Tekstiruutu 3">
            <a:extLst>
              <a:ext uri="{FF2B5EF4-FFF2-40B4-BE49-F238E27FC236}">
                <a16:creationId xmlns:a16="http://schemas.microsoft.com/office/drawing/2014/main" id="{EFC0E19D-31D9-5944-A070-886642726679}"/>
              </a:ext>
            </a:extLst>
          </p:cNvPr>
          <p:cNvSpPr txBox="1"/>
          <p:nvPr/>
        </p:nvSpPr>
        <p:spPr>
          <a:xfrm>
            <a:off x="10117395" y="1536625"/>
            <a:ext cx="2005780" cy="2400657"/>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Noin joka kolmas vastaaja (32 %) on tutustunut jonkin tuulipuistohankkeen ympäristövaikutusten arviointiin.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Vastaajat, jotka omistavat maata jonkun suunnitellun tuulivoima-</a:t>
            </a:r>
          </a:p>
          <a:p>
            <a:r>
              <a:rPr lang="fi-FI" sz="1000" dirty="0">
                <a:latin typeface="Calibri Light" panose="020F0302020204030204" pitchFamily="34" charset="0"/>
                <a:cs typeface="Calibri Light" panose="020F0302020204030204" pitchFamily="34" charset="0"/>
              </a:rPr>
              <a:t>puiston alueella ovat tutustuneet tuulipuistohankkeiden ympäristövaikutusten arviointeihin aktiivisemmin kuin kaikki vastaajat keskimäärin.</a:t>
            </a: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92587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359A-F678-FF1D-777B-89670DD5FB3F}"/>
            </a:ext>
          </a:extLst>
        </p:cNvPr>
        <p:cNvGrpSpPr/>
        <p:nvPr/>
      </p:nvGrpSpPr>
      <p:grpSpPr>
        <a:xfrm>
          <a:off x="0" y="0"/>
          <a:ext cx="0" cy="0"/>
          <a:chOff x="0" y="0"/>
          <a:chExt cx="0" cy="0"/>
        </a:xfrm>
      </p:grpSpPr>
      <p:pic>
        <p:nvPicPr>
          <p:cNvPr id="3" name="Kuva 2">
            <a:extLst>
              <a:ext uri="{FF2B5EF4-FFF2-40B4-BE49-F238E27FC236}">
                <a16:creationId xmlns:a16="http://schemas.microsoft.com/office/drawing/2014/main" id="{530A5905-6247-E354-6B5B-15F1346ED263}"/>
              </a:ext>
            </a:extLst>
          </p:cNvPr>
          <p:cNvPicPr>
            <a:picLocks noChangeAspect="1"/>
          </p:cNvPicPr>
          <p:nvPr/>
        </p:nvPicPr>
        <p:blipFill>
          <a:blip r:embed="rId2"/>
          <a:stretch>
            <a:fillRect/>
          </a:stretch>
        </p:blipFill>
        <p:spPr>
          <a:xfrm>
            <a:off x="1406284" y="698091"/>
            <a:ext cx="8598678" cy="5616000"/>
          </a:xfrm>
          <a:prstGeom prst="rect">
            <a:avLst/>
          </a:prstGeom>
        </p:spPr>
      </p:pic>
      <p:sp>
        <p:nvSpPr>
          <p:cNvPr id="4" name="Tekstiruutu 3">
            <a:extLst>
              <a:ext uri="{FF2B5EF4-FFF2-40B4-BE49-F238E27FC236}">
                <a16:creationId xmlns:a16="http://schemas.microsoft.com/office/drawing/2014/main" id="{5D7BB9E4-4E3A-FE13-9E8C-02E31FF65D9F}"/>
              </a:ext>
            </a:extLst>
          </p:cNvPr>
          <p:cNvSpPr txBox="1"/>
          <p:nvPr/>
        </p:nvSpPr>
        <p:spPr>
          <a:xfrm>
            <a:off x="10117394" y="1536625"/>
            <a:ext cx="2074605" cy="3939540"/>
          </a:xfrm>
          <a:prstGeom prst="rect">
            <a:avLst/>
          </a:prstGeom>
          <a:noFill/>
        </p:spPr>
        <p:txBody>
          <a:bodyPr wrap="square" rtlCol="0">
            <a:spAutoFit/>
          </a:bodyPr>
          <a:lstStyle/>
          <a:p>
            <a:r>
              <a:rPr lang="fi-FI" sz="1000" dirty="0">
                <a:latin typeface="Calibri Light" panose="020F0302020204030204" pitchFamily="34" charset="0"/>
                <a:cs typeface="Calibri Light" panose="020F0302020204030204" pitchFamily="34" charset="0"/>
              </a:rPr>
              <a:t>Joka neljännes vastaajista (25 %) on tutustunut jonkin tuulipuistohankkeen kaavoitusmateriaaleihin. </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Alle 40 vuotiaat ovat tutustuneet kaavoitusmateriaaleihin useammin kuin kaikki vastaajat keskimäärin.</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Mitä lähempänä suunniteltuja tuulivoimapuistoja asutaan, sitä  aktiivisemmin tuulipuistohankkeiden</a:t>
            </a:r>
          </a:p>
          <a:p>
            <a:r>
              <a:rPr lang="fi-FI" sz="1000" dirty="0">
                <a:latin typeface="Calibri Light" panose="020F0302020204030204" pitchFamily="34" charset="0"/>
                <a:cs typeface="Calibri Light" panose="020F0302020204030204" pitchFamily="34" charset="0"/>
              </a:rPr>
              <a:t>kaavoitusmateriaaleihin on tutustuttu.</a:t>
            </a:r>
          </a:p>
          <a:p>
            <a:endParaRPr lang="fi-FI" sz="1000" dirty="0">
              <a:latin typeface="Calibri Light" panose="020F0302020204030204" pitchFamily="34" charset="0"/>
              <a:cs typeface="Calibri Light" panose="020F0302020204030204" pitchFamily="34" charset="0"/>
            </a:endParaRPr>
          </a:p>
          <a:p>
            <a:r>
              <a:rPr lang="fi-FI" sz="1000" dirty="0">
                <a:latin typeface="Calibri Light" panose="020F0302020204030204" pitchFamily="34" charset="0"/>
                <a:cs typeface="Calibri Light" panose="020F0302020204030204" pitchFamily="34" charset="0"/>
              </a:rPr>
              <a:t>Vastaajat, jotka omistavat maata jonkun suunnitellun tuulivoima-</a:t>
            </a:r>
          </a:p>
          <a:p>
            <a:r>
              <a:rPr lang="fi-FI" sz="1000" dirty="0">
                <a:latin typeface="Calibri Light" panose="020F0302020204030204" pitchFamily="34" charset="0"/>
                <a:cs typeface="Calibri Light" panose="020F0302020204030204" pitchFamily="34" charset="0"/>
              </a:rPr>
              <a:t>puiston alueella ovat tutustuneet tuulipuistohankkeiden kaavoitusmateriaaleihin aktiivisemmin kuin kaikki vastaajat keskimäärin.</a:t>
            </a: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a:p>
            <a:endParaRPr lang="fi-FI"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3958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703E6-6944-2408-BB8F-BDFDF25FDF7D}"/>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FC31CDA2-EE12-3468-0F6C-849EC4E17133}"/>
              </a:ext>
            </a:extLst>
          </p:cNvPr>
          <p:cNvSpPr txBox="1"/>
          <p:nvPr/>
        </p:nvSpPr>
        <p:spPr>
          <a:xfrm>
            <a:off x="1524000" y="660400"/>
            <a:ext cx="8890000" cy="523220"/>
          </a:xfrm>
          <a:prstGeom prst="rect">
            <a:avLst/>
          </a:prstGeom>
          <a:noFill/>
        </p:spPr>
        <p:txBody>
          <a:bodyPr vert="horz" rtlCol="0">
            <a:spAutoFit/>
          </a:bodyPr>
          <a:lstStyle/>
          <a:p>
            <a:r>
              <a:rPr lang="fi-FI" sz="2800" dirty="0">
                <a:latin typeface="Calibri Light" panose="020F0302020204030204" pitchFamily="34" charset="0"/>
                <a:cs typeface="Calibri Light" panose="020F0302020204030204" pitchFamily="34" charset="0"/>
              </a:rPr>
              <a:t>Tiivistelmä tutkimustuloksista (1/4)	</a:t>
            </a:r>
          </a:p>
        </p:txBody>
      </p:sp>
      <p:sp>
        <p:nvSpPr>
          <p:cNvPr id="3" name="Tekstiruutu 2">
            <a:extLst>
              <a:ext uri="{FF2B5EF4-FFF2-40B4-BE49-F238E27FC236}">
                <a16:creationId xmlns:a16="http://schemas.microsoft.com/office/drawing/2014/main" id="{EB1114F1-30DA-F2E6-EA73-6E17F4BD757B}"/>
              </a:ext>
            </a:extLst>
          </p:cNvPr>
          <p:cNvSpPr txBox="1"/>
          <p:nvPr/>
        </p:nvSpPr>
        <p:spPr>
          <a:xfrm>
            <a:off x="1523999" y="1295400"/>
            <a:ext cx="9578109" cy="4247317"/>
          </a:xfrm>
          <a:prstGeom prst="rect">
            <a:avLst/>
          </a:prstGeom>
          <a:noFill/>
        </p:spPr>
        <p:txBody>
          <a:bodyPr vert="horz" wrap="square" rtlCol="0">
            <a:spAutoFit/>
          </a:bodyPr>
          <a:lstStyle/>
          <a:p>
            <a:r>
              <a:rPr lang="fi-FI" sz="1400" b="1" dirty="0">
                <a:latin typeface="Calibri Light" panose="020F0302020204030204" pitchFamily="34" charset="0"/>
                <a:cs typeface="Calibri Light" panose="020F0302020204030204" pitchFamily="34" charset="0"/>
              </a:rPr>
              <a:t>Tuulivoiman tunnettuus</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Noin joka kuudes vastaaja (17 %) tuntee tuulivoiman mielestään erittäin hyvin ja on kuullut tai lukenut asiasta paljon. Noin kolme vastaajaa viidestä (59 %) tuntee tuulivoiman melko hyvin ja on kuullut tai lukenut siitä melko paljon. Joka viides vastaaja (20 %) ei tunne tuulivoimaa kovin hyvin, eikä ole kuullut tai lukenut siitä kovinkaan paljon. Vastaajista 4 prosenttia ei tunne tuulivoimaa lainkaan, eikä ole kuullut tai lukenut siitä lainkaan. </a:t>
            </a:r>
          </a:p>
          <a:p>
            <a:endParaRPr lang="fi-FI" sz="1400" dirty="0">
              <a:latin typeface="Calibri Light" panose="020F0302020204030204" pitchFamily="34" charset="0"/>
              <a:cs typeface="Calibri Light" panose="020F0302020204030204" pitchFamily="34" charset="0"/>
            </a:endParaRPr>
          </a:p>
          <a:p>
            <a:r>
              <a:rPr lang="fi-FI" sz="1400" b="1" dirty="0">
                <a:latin typeface="Calibri Light" panose="020F0302020204030204" pitchFamily="34" charset="0"/>
                <a:cs typeface="Calibri Light" panose="020F0302020204030204" pitchFamily="34" charset="0"/>
              </a:rPr>
              <a:t>Mielikuvat tuulivoimasta</a:t>
            </a:r>
          </a:p>
          <a:p>
            <a:endParaRPr lang="fi-FI"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Vastaajista 45 prosenttia suhtautuu tuulivoimaan myönteisesti (32 prosenttia melko myönteisesti ja 13 prosenttia erittäin myönteisesti). Kielteisesti tuulivoimaan suhtautuvia on 21 prosenttia (11 prosenttia melko kielteisesti ja 10 prosenttia erittäin kielteisesti). Neutraalisti tuulivoimaan suhtautuu joka kolmas (33 %) ja 1 prosentti vastaajista ei osannut ottaa kantaa asiaan. </a:t>
            </a:r>
          </a:p>
          <a:p>
            <a:pPr marL="285750" indent="-285750">
              <a:buFont typeface="Courier New" panose="02070309020205020404" pitchFamily="49" charset="0"/>
              <a:buChar char="o"/>
            </a:pPr>
            <a:endParaRPr lang="fi-FI" sz="1400" dirty="0">
              <a:latin typeface="Calibri Light" panose="020F0302020204030204" pitchFamily="34" charset="0"/>
              <a:cs typeface="Calibri Light" panose="020F0302020204030204" pitchFamily="34" charset="0"/>
            </a:endParaRPr>
          </a:p>
          <a:p>
            <a:r>
              <a:rPr lang="fi-FI" sz="1400" b="1" dirty="0">
                <a:latin typeface="Calibri Light" panose="020F0302020204030204" pitchFamily="34" charset="0"/>
                <a:cs typeface="Calibri Light" panose="020F0302020204030204" pitchFamily="34" charset="0"/>
              </a:rPr>
              <a:t>Tuulivoimapuistojen tunnettuus</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Noin joka neljäs vastaaja (27 %) on käynyt tuulivoimapuistossa ainakin kerran. Noin kolme vastaajaa viidestä (63 %) ei ole käynyt tuulivoimapuistossa, mutta on nähnyt kauempaa tuulivoimaloita. Vastaajista 9 prosenttia ei ole nähnyt tuulivoimaloita koskaan. </a:t>
            </a:r>
          </a:p>
          <a:p>
            <a:pPr marL="285750" indent="-285750">
              <a:buFont typeface="Courier New" panose="02070309020205020404" pitchFamily="49" charset="0"/>
              <a:buChar char="o"/>
            </a:pPr>
            <a:endParaRPr lang="fi-FI" sz="1400" dirty="0">
              <a:latin typeface="Calibri Light" panose="020F0302020204030204" pitchFamily="34" charset="0"/>
              <a:cs typeface="Calibri Light" panose="020F0302020204030204" pitchFamily="34" charset="0"/>
            </a:endParaRPr>
          </a:p>
          <a:p>
            <a:endParaRPr lang="fi-FI"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1209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6C766-07AB-E70B-F02F-9FBF87476D9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C0045F5-7F31-3900-414E-74B6ED649FF4}"/>
              </a:ext>
            </a:extLst>
          </p:cNvPr>
          <p:cNvSpPr txBox="1">
            <a:spLocks/>
          </p:cNvSpPr>
          <p:nvPr/>
        </p:nvSpPr>
        <p:spPr>
          <a:xfrm>
            <a:off x="2596818" y="2554204"/>
            <a:ext cx="6624736"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3400" dirty="0">
                <a:solidFill>
                  <a:schemeClr val="bg1"/>
                </a:solidFill>
              </a:rPr>
              <a:t>Tutkimuksen liitteet </a:t>
            </a:r>
          </a:p>
          <a:p>
            <a:r>
              <a:rPr lang="fi-FI" sz="3400" dirty="0">
                <a:solidFill>
                  <a:schemeClr val="bg1"/>
                </a:solidFill>
              </a:rPr>
              <a:t>(avoimet kommentit ja taulukoinnit) </a:t>
            </a:r>
          </a:p>
        </p:txBody>
      </p:sp>
      <p:graphicFrame>
        <p:nvGraphicFramePr>
          <p:cNvPr id="3" name="Objekti 2">
            <a:extLst>
              <a:ext uri="{FF2B5EF4-FFF2-40B4-BE49-F238E27FC236}">
                <a16:creationId xmlns:a16="http://schemas.microsoft.com/office/drawing/2014/main" id="{C654869B-C31C-4FA5-9636-067681BE416E}"/>
              </a:ext>
            </a:extLst>
          </p:cNvPr>
          <p:cNvGraphicFramePr>
            <a:graphicFrameLocks noChangeAspect="1"/>
          </p:cNvGraphicFramePr>
          <p:nvPr>
            <p:extLst>
              <p:ext uri="{D42A27DB-BD31-4B8C-83A1-F6EECF244321}">
                <p14:modId xmlns:p14="http://schemas.microsoft.com/office/powerpoint/2010/main" val="2115682823"/>
              </p:ext>
            </p:extLst>
          </p:nvPr>
        </p:nvGraphicFramePr>
        <p:xfrm>
          <a:off x="4472402" y="4092576"/>
          <a:ext cx="1623598" cy="1431924"/>
        </p:xfrm>
        <a:graphic>
          <a:graphicData uri="http://schemas.openxmlformats.org/presentationml/2006/ole">
            <mc:AlternateContent xmlns:mc="http://schemas.openxmlformats.org/markup-compatibility/2006">
              <mc:Choice xmlns:v="urn:schemas-microsoft-com:vml" Requires="v">
                <p:oleObj name="Document" showAsIcon="1" r:id="rId2" imgW="914597" imgH="806406" progId="Word.Document.12">
                  <p:embed/>
                </p:oleObj>
              </mc:Choice>
              <mc:Fallback>
                <p:oleObj name="Document" showAsIcon="1" r:id="rId2" imgW="914597" imgH="806406" progId="Word.Document.12">
                  <p:embed/>
                  <p:pic>
                    <p:nvPicPr>
                      <p:cNvPr id="0" name=""/>
                      <p:cNvPicPr/>
                      <p:nvPr/>
                    </p:nvPicPr>
                    <p:blipFill>
                      <a:blip r:embed="rId3"/>
                      <a:stretch>
                        <a:fillRect/>
                      </a:stretch>
                    </p:blipFill>
                    <p:spPr>
                      <a:xfrm>
                        <a:off x="4472402" y="4092576"/>
                        <a:ext cx="1623598" cy="1431924"/>
                      </a:xfrm>
                      <a:prstGeom prst="rect">
                        <a:avLst/>
                      </a:prstGeom>
                    </p:spPr>
                  </p:pic>
                </p:oleObj>
              </mc:Fallback>
            </mc:AlternateContent>
          </a:graphicData>
        </a:graphic>
      </p:graphicFrame>
      <p:graphicFrame>
        <p:nvGraphicFramePr>
          <p:cNvPr id="4" name="Objekti 3">
            <a:extLst>
              <a:ext uri="{FF2B5EF4-FFF2-40B4-BE49-F238E27FC236}">
                <a16:creationId xmlns:a16="http://schemas.microsoft.com/office/drawing/2014/main" id="{D9FEDC0D-DF38-0B00-8531-DA04EFC34C21}"/>
              </a:ext>
            </a:extLst>
          </p:cNvPr>
          <p:cNvGraphicFramePr>
            <a:graphicFrameLocks noChangeAspect="1"/>
          </p:cNvGraphicFramePr>
          <p:nvPr>
            <p:extLst>
              <p:ext uri="{D42A27DB-BD31-4B8C-83A1-F6EECF244321}">
                <p14:modId xmlns:p14="http://schemas.microsoft.com/office/powerpoint/2010/main" val="1057820128"/>
              </p:ext>
            </p:extLst>
          </p:nvPr>
        </p:nvGraphicFramePr>
        <p:xfrm>
          <a:off x="5837238" y="3967163"/>
          <a:ext cx="1711325" cy="1511300"/>
        </p:xfrm>
        <a:graphic>
          <a:graphicData uri="http://schemas.openxmlformats.org/presentationml/2006/ole">
            <mc:AlternateContent xmlns:mc="http://schemas.openxmlformats.org/markup-compatibility/2006">
              <mc:Choice xmlns:v="urn:schemas-microsoft-com:vml" Requires="v">
                <p:oleObj name="Worksheet" showAsIcon="1" r:id="rId4" imgW="1097517" imgH="967687" progId="Excel.Sheet.12">
                  <p:embed/>
                </p:oleObj>
              </mc:Choice>
              <mc:Fallback>
                <p:oleObj name="Worksheet" showAsIcon="1" r:id="rId4" imgW="1097517" imgH="967687" progId="Excel.Sheet.12">
                  <p:embed/>
                  <p:pic>
                    <p:nvPicPr>
                      <p:cNvPr id="0" name=""/>
                      <p:cNvPicPr/>
                      <p:nvPr/>
                    </p:nvPicPr>
                    <p:blipFill>
                      <a:blip r:embed="rId5"/>
                      <a:stretch>
                        <a:fillRect/>
                      </a:stretch>
                    </p:blipFill>
                    <p:spPr>
                      <a:xfrm>
                        <a:off x="5837238" y="3967163"/>
                        <a:ext cx="1711325" cy="1511300"/>
                      </a:xfrm>
                      <a:prstGeom prst="rect">
                        <a:avLst/>
                      </a:prstGeom>
                    </p:spPr>
                  </p:pic>
                </p:oleObj>
              </mc:Fallback>
            </mc:AlternateContent>
          </a:graphicData>
        </a:graphic>
      </p:graphicFrame>
    </p:spTree>
    <p:extLst>
      <p:ext uri="{BB962C8B-B14F-4D97-AF65-F5344CB8AC3E}">
        <p14:creationId xmlns:p14="http://schemas.microsoft.com/office/powerpoint/2010/main" val="173932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76C5-54AA-E42A-A11C-C26AC9AFA6BD}"/>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A865F45B-7728-C131-87A1-21EACCBBF157}"/>
              </a:ext>
            </a:extLst>
          </p:cNvPr>
          <p:cNvSpPr txBox="1"/>
          <p:nvPr/>
        </p:nvSpPr>
        <p:spPr>
          <a:xfrm>
            <a:off x="1524000" y="660400"/>
            <a:ext cx="8890000" cy="523220"/>
          </a:xfrm>
          <a:prstGeom prst="rect">
            <a:avLst/>
          </a:prstGeom>
          <a:noFill/>
        </p:spPr>
        <p:txBody>
          <a:bodyPr vert="horz" rtlCol="0">
            <a:spAutoFit/>
          </a:bodyPr>
          <a:lstStyle/>
          <a:p>
            <a:r>
              <a:rPr lang="fi-FI" sz="2800" dirty="0">
                <a:latin typeface="Calibri Light" panose="020F0302020204030204" pitchFamily="34" charset="0"/>
                <a:cs typeface="Calibri Light" panose="020F0302020204030204" pitchFamily="34" charset="0"/>
              </a:rPr>
              <a:t>Tiivistelmä tutkimustuloksista (2/4)</a:t>
            </a:r>
          </a:p>
        </p:txBody>
      </p:sp>
      <p:sp>
        <p:nvSpPr>
          <p:cNvPr id="3" name="Tekstiruutu 2">
            <a:extLst>
              <a:ext uri="{FF2B5EF4-FFF2-40B4-BE49-F238E27FC236}">
                <a16:creationId xmlns:a16="http://schemas.microsoft.com/office/drawing/2014/main" id="{E9307A3D-5F21-1A17-BAFE-987FED61623A}"/>
              </a:ext>
            </a:extLst>
          </p:cNvPr>
          <p:cNvSpPr txBox="1"/>
          <p:nvPr/>
        </p:nvSpPr>
        <p:spPr>
          <a:xfrm>
            <a:off x="1523999" y="1295400"/>
            <a:ext cx="9578109" cy="5232202"/>
          </a:xfrm>
          <a:prstGeom prst="rect">
            <a:avLst/>
          </a:prstGeom>
          <a:noFill/>
        </p:spPr>
        <p:txBody>
          <a:bodyPr vert="horz" wrap="square" rtlCol="0">
            <a:spAutoFit/>
          </a:bodyPr>
          <a:lstStyle/>
          <a:p>
            <a:r>
              <a:rPr lang="fi-FI" sz="1400" b="1" dirty="0">
                <a:latin typeface="Calibri Light" panose="020F0302020204030204" pitchFamily="34" charset="0"/>
                <a:cs typeface="Calibri Light" panose="020F0302020204030204" pitchFamily="34" charset="0"/>
              </a:rPr>
              <a:t>Suhtautuminen Lapinlahden tuulivoimahankkeisiin</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Iso-Petäjämäen tuulivoimahankkeeseen suhtautui myönteisesti 37 prosenttia vastanneista (22 % melko myönteisesti ja 15 % erittäin myönteisesti). Kielteisesti hankkeeseen suhtautuvia oli 29 prosenttia (12 % melko kielteisesti ja 17 % erittäin kielteisesti). Neutraalisti hakkeeseen suhtautui noin joka neljäs (28 %) ja 6 prosenttia ei osannut ottaa kantaa hankkeeseen. </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Tielammen tuulivoimahankkeeseen myönteisesti suhtautuvia oli 37 prosenttia (22 % melko myönteisesti ja 15 % erittäin myönteisesti). Kielteisesti hankkeeseen suhtautui 27 prosenttia vastanneista (11 % melko kielteisesti ja 16 % erittäin kielteisesti). Neutraalia suhtautuminen oli 29 prosentilla ja 7 prosenttia ei osannut ottaa kantaa hankkeeseen. </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Savolan tuulivoimahankkeeseen suhtautui myönteisesti 37 prosenttia vastanneista (21 % melko myönteisesti ja 16 % erittäin myönteisesti. Kielteisesti suhtautuvia oli 30 prosenttia (13 % melko kielteisesti ja 17 % erittäin kielteisesti. Noin joka neljännellä (27 %) suhtautuminen oli neutraalia ja 7 prosenttia ei osannut ottaa kantaa hankkeeseen.</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Suhtautumista Lapinlahdelle suunniteltuihin tuulivoimahankkeisiin tiedusteltiin viisiportaisella asteikolla, jossa kriittisin arvosana sai arvon 1 (suhtautuu hankkeeseen erittäin kielteisesti ja myönteisin arvosana sai arvon 5 (suhtautuu hankkeeseen erittäin myönteisesti). Jokainen tutkituista hankkeista sai keskiarvon 3.1 (arvosana-asteikolla 1-5).</a:t>
            </a:r>
          </a:p>
          <a:p>
            <a:endParaRPr lang="fi-FI" sz="1400" dirty="0">
              <a:latin typeface="Calibri" panose="020F0502020204030204" pitchFamily="34" charset="0"/>
              <a:cs typeface="Calibri" panose="020F0502020204030204" pitchFamily="34" charset="0"/>
            </a:endParaRPr>
          </a:p>
          <a:p>
            <a:endParaRPr lang="fi-FI" sz="1400" dirty="0">
              <a:latin typeface="Calibri" panose="020F0502020204030204" pitchFamily="34" charset="0"/>
              <a:cs typeface="Calibri" panose="020F0502020204030204" pitchFamily="34" charset="0"/>
            </a:endParaRPr>
          </a:p>
          <a:p>
            <a:endParaRPr lang="fi-FI" dirty="0">
              <a:latin typeface="Calibri Light" panose="020F0302020204030204" pitchFamily="34" charset="0"/>
              <a:cs typeface="Calibri Light" panose="020F0302020204030204" pitchFamily="34" charset="0"/>
            </a:endParaRPr>
          </a:p>
          <a:p>
            <a:endParaRPr lang="fi-FI" dirty="0">
              <a:latin typeface="Calibri Light" panose="020F0302020204030204" pitchFamily="34" charset="0"/>
              <a:cs typeface="Calibri Light" panose="020F0302020204030204" pitchFamily="34" charset="0"/>
            </a:endParaRPr>
          </a:p>
          <a:p>
            <a:endParaRPr lang="fi-FI" dirty="0">
              <a:latin typeface="Calibri Light" panose="020F0302020204030204" pitchFamily="34" charset="0"/>
              <a:cs typeface="Calibri Light" panose="020F0302020204030204" pitchFamily="34" charset="0"/>
            </a:endParaRPr>
          </a:p>
          <a:p>
            <a:endParaRPr lang="fi-FI"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1938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CD7FD-FA40-162F-823C-E9E20650B5BE}"/>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D5F2B67A-34B9-628C-0B09-C597528E67D8}"/>
              </a:ext>
            </a:extLst>
          </p:cNvPr>
          <p:cNvSpPr txBox="1"/>
          <p:nvPr/>
        </p:nvSpPr>
        <p:spPr>
          <a:xfrm>
            <a:off x="1524000" y="660400"/>
            <a:ext cx="8890000" cy="523220"/>
          </a:xfrm>
          <a:prstGeom prst="rect">
            <a:avLst/>
          </a:prstGeom>
          <a:noFill/>
        </p:spPr>
        <p:txBody>
          <a:bodyPr vert="horz" rtlCol="0">
            <a:spAutoFit/>
          </a:bodyPr>
          <a:lstStyle/>
          <a:p>
            <a:r>
              <a:rPr lang="fi-FI" sz="2800" dirty="0">
                <a:latin typeface="Calibri Light" panose="020F0302020204030204" pitchFamily="34" charset="0"/>
                <a:cs typeface="Calibri Light" panose="020F0302020204030204" pitchFamily="34" charset="0"/>
              </a:rPr>
              <a:t>Tiivistelmä tutkimustuloksista (3/4)</a:t>
            </a:r>
          </a:p>
        </p:txBody>
      </p:sp>
      <p:sp>
        <p:nvSpPr>
          <p:cNvPr id="3" name="Tekstiruutu 2">
            <a:extLst>
              <a:ext uri="{FF2B5EF4-FFF2-40B4-BE49-F238E27FC236}">
                <a16:creationId xmlns:a16="http://schemas.microsoft.com/office/drawing/2014/main" id="{212F1FCB-B9D4-72AA-7169-251649798472}"/>
              </a:ext>
            </a:extLst>
          </p:cNvPr>
          <p:cNvSpPr txBox="1"/>
          <p:nvPr/>
        </p:nvSpPr>
        <p:spPr>
          <a:xfrm>
            <a:off x="1523999" y="1295400"/>
            <a:ext cx="10461524" cy="3293209"/>
          </a:xfrm>
          <a:prstGeom prst="rect">
            <a:avLst/>
          </a:prstGeom>
          <a:noFill/>
        </p:spPr>
        <p:txBody>
          <a:bodyPr vert="horz" wrap="square" rtlCol="0">
            <a:spAutoFit/>
          </a:bodyPr>
          <a:lstStyle/>
          <a:p>
            <a:r>
              <a:rPr lang="fi-FI" sz="1400" b="1" dirty="0">
                <a:latin typeface="Calibri Light" panose="020F0302020204030204" pitchFamily="34" charset="0"/>
                <a:cs typeface="Calibri Light" panose="020F0302020204030204" pitchFamily="34" charset="0"/>
              </a:rPr>
              <a:t>Tuulivoiman hyödyt ja haitat Lapinlahden kunnalle ja sen asukkaille (avoin kysymys)</a:t>
            </a:r>
          </a:p>
          <a:p>
            <a:endParaRPr lang="fi-FI" sz="1400" dirty="0">
              <a:latin typeface="Calibri Light" panose="020F0302020204030204" pitchFamily="34" charset="0"/>
              <a:cs typeface="Calibri Light" panose="020F0302020204030204" pitchFamily="34" charset="0"/>
            </a:endParaRPr>
          </a:p>
          <a:p>
            <a:r>
              <a:rPr lang="fi-FI" sz="1400" dirty="0">
                <a:latin typeface="Calibri Light" panose="020F0302020204030204" pitchFamily="34" charset="0"/>
                <a:cs typeface="Calibri Light" panose="020F0302020204030204" pitchFamily="34" charset="0"/>
              </a:rPr>
              <a:t>Tuulivoiman hyötyjä ja haittoja kartoitettiin avoimella kysymyksellä ja vastausten luokittelussa käytettiin apuna tekoälysovellusta. </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Merkittävimmiksi hyödyiksi analyysin perusteella nousivat taloudelliset hyödyt (61 % vastauksista) sekä energiaan saatavuuteen liittyvät hyödyt (17 % vastauksista).</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Suurimmiksi haitoiksi puolestaan koettiin erilaiset meluhaitat, esteettiset haitat sekä valohaitat (46 % vastauksista). Viidennes (20 %) annetuista kommenteista liittyi luonnon ja eläimien kokemiin haittoihin.</a:t>
            </a:r>
          </a:p>
          <a:p>
            <a:endParaRPr lang="fi-FI" sz="1400" dirty="0">
              <a:latin typeface="Calibri" panose="020F0502020204030204" pitchFamily="34" charset="0"/>
              <a:cs typeface="Calibri" panose="020F0502020204030204" pitchFamily="34" charset="0"/>
            </a:endParaRPr>
          </a:p>
          <a:p>
            <a:endParaRPr lang="fi-FI" dirty="0">
              <a:latin typeface="Calibri Light" panose="020F0302020204030204" pitchFamily="34" charset="0"/>
              <a:cs typeface="Calibri Light" panose="020F0302020204030204" pitchFamily="34" charset="0"/>
            </a:endParaRPr>
          </a:p>
          <a:p>
            <a:endParaRPr lang="fi-FI" dirty="0">
              <a:latin typeface="Calibri Light" panose="020F0302020204030204" pitchFamily="34" charset="0"/>
              <a:cs typeface="Calibri Light" panose="020F0302020204030204" pitchFamily="34" charset="0"/>
            </a:endParaRPr>
          </a:p>
          <a:p>
            <a:endParaRPr lang="fi-FI" dirty="0">
              <a:latin typeface="Calibri Light" panose="020F0302020204030204" pitchFamily="34" charset="0"/>
              <a:cs typeface="Calibri Light" panose="020F0302020204030204" pitchFamily="34" charset="0"/>
            </a:endParaRPr>
          </a:p>
          <a:p>
            <a:endParaRPr lang="fi-FI"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6450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A9F42-3029-3FF4-373E-EDC6E63C7600}"/>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FE8E99C5-C5C9-4BD0-8D25-90792A497927}"/>
              </a:ext>
            </a:extLst>
          </p:cNvPr>
          <p:cNvSpPr txBox="1"/>
          <p:nvPr/>
        </p:nvSpPr>
        <p:spPr>
          <a:xfrm>
            <a:off x="1524000" y="660400"/>
            <a:ext cx="8890000" cy="523220"/>
          </a:xfrm>
          <a:prstGeom prst="rect">
            <a:avLst/>
          </a:prstGeom>
          <a:noFill/>
        </p:spPr>
        <p:txBody>
          <a:bodyPr vert="horz" rtlCol="0">
            <a:spAutoFit/>
          </a:bodyPr>
          <a:lstStyle/>
          <a:p>
            <a:r>
              <a:rPr lang="fi-FI" sz="2800" dirty="0">
                <a:latin typeface="Calibri Light" panose="020F0302020204030204" pitchFamily="34" charset="0"/>
                <a:cs typeface="Calibri Light" panose="020F0302020204030204" pitchFamily="34" charset="0"/>
              </a:rPr>
              <a:t>Tiivistelmä tutkimustuloksista (4/4)</a:t>
            </a:r>
          </a:p>
        </p:txBody>
      </p:sp>
      <p:sp>
        <p:nvSpPr>
          <p:cNvPr id="3" name="Tekstiruutu 2">
            <a:extLst>
              <a:ext uri="{FF2B5EF4-FFF2-40B4-BE49-F238E27FC236}">
                <a16:creationId xmlns:a16="http://schemas.microsoft.com/office/drawing/2014/main" id="{869EC586-F01C-39E4-70E1-2C0AA6143F89}"/>
              </a:ext>
            </a:extLst>
          </p:cNvPr>
          <p:cNvSpPr txBox="1"/>
          <p:nvPr/>
        </p:nvSpPr>
        <p:spPr>
          <a:xfrm>
            <a:off x="1523999" y="1295400"/>
            <a:ext cx="10461524" cy="5909310"/>
          </a:xfrm>
          <a:prstGeom prst="rect">
            <a:avLst/>
          </a:prstGeom>
          <a:noFill/>
        </p:spPr>
        <p:txBody>
          <a:bodyPr vert="horz" wrap="square" rtlCol="0">
            <a:spAutoFit/>
          </a:bodyPr>
          <a:lstStyle/>
          <a:p>
            <a:r>
              <a:rPr lang="fi-FI" sz="1400" b="1" dirty="0">
                <a:latin typeface="Calibri Light" panose="020F0302020204030204" pitchFamily="34" charset="0"/>
                <a:cs typeface="Calibri Light" panose="020F0302020204030204" pitchFamily="34" charset="0"/>
              </a:rPr>
              <a:t>Arviot viestinnästä ja osallistumisesta</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Noin joka neljäs vastaaja (27 %) on saanut riittävästi tietoa tuulivoimahankkeiden aluetalousvaikutuksista. Noin joka kolmas (34 %) on saanut tietoa vähän ja noin kaksi vastaajaa viidestä (39 %) ei ole saanut tietoa lainkaan.</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Noin kolme vastaajaa viidestä (62 %) on saanut mielestään riittävästi tietoa Lapinlahdelle suunnitelluista tuulivoimapuistoista. Riittämättömänä tiedonsaantiaan piti joka kolmas (33 %) ja 5 prosenttia ei osannut ottaa kantaa asiaan. </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Vastaajilta, jotka ovat saaneet riittävästi tietoa Lapinlahdella suunnitelluista tuulivoimapuistoista tiedusteltiin, mistä kanavista he ovat saaneet tietoa. Eniten tietoa oli saatu sanoma- ja paikallislehdistä (85 %), tuttavilta, naapureilta yms. (55 %), sosiaalisesti mediasta (54 %) sekä Lapinlahden kunnalta (50 %).</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Joka kuudes vastaaja (15 %) on osallistunut jonkin tuulipuistohankkeen yleisötilaisuuteen.</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Noin joka kolmas vastaaja (32 %) on tutustunut jonkin tuulipuistohankkeen ympäristövaikutusten arviointiin. </a:t>
            </a:r>
          </a:p>
          <a:p>
            <a:endParaRPr lang="fi-FI" sz="14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fi-FI" sz="1400" dirty="0">
                <a:latin typeface="Calibri Light" panose="020F0302020204030204" pitchFamily="34" charset="0"/>
                <a:cs typeface="Calibri Light" panose="020F0302020204030204" pitchFamily="34" charset="0"/>
              </a:rPr>
              <a:t>Joka neljännes vastaajista (25 %) on tutustunut jonkin tuulipuistohankkeen kaavoitusmateriaaleihin. </a:t>
            </a:r>
          </a:p>
          <a:p>
            <a:endParaRPr lang="fi-FI" sz="1400" dirty="0">
              <a:latin typeface="Calibri" panose="020F0502020204030204" pitchFamily="34" charset="0"/>
              <a:cs typeface="Calibri" panose="020F0502020204030204" pitchFamily="34" charset="0"/>
            </a:endParaRPr>
          </a:p>
          <a:p>
            <a:r>
              <a:rPr lang="fi-FI" sz="2800" dirty="0">
                <a:latin typeface="Calibri Light" panose="020F0302020204030204" pitchFamily="34" charset="0"/>
                <a:ea typeface="Calibri Light" panose="020F0302020204030204" pitchFamily="34" charset="0"/>
                <a:cs typeface="Calibri Light" panose="020F0302020204030204" pitchFamily="34" charset="0"/>
              </a:rPr>
              <a:t>Johtopäätös</a:t>
            </a:r>
          </a:p>
          <a:p>
            <a:endParaRPr lang="fi-FI" sz="1400" dirty="0">
              <a:latin typeface="Calibri Light" panose="020F0302020204030204" pitchFamily="34" charset="0"/>
              <a:ea typeface="Calibri Light" panose="020F0302020204030204" pitchFamily="34" charset="0"/>
              <a:cs typeface="Calibri Light" panose="020F0302020204030204" pitchFamily="34" charset="0"/>
            </a:endParaRPr>
          </a:p>
          <a:p>
            <a:r>
              <a:rPr lang="fi-FI" sz="14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Tutkimus osoittaa, että vaikka suuri osa lapinlahtisista suhtautuu tuulivoimaan ja tuulivoimahankkeisiin myönteisesti tai neutraalisti, </a:t>
            </a:r>
          </a:p>
          <a:p>
            <a:r>
              <a:rPr lang="fi-FI" sz="14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on myös merkittävä osa, joka suhtautuu niihin kriittisesti. Erityisesti nuoremmat ikäluokat ja ne, jotka asuvat lähellä suunniteltuja tuulivoimapuistoja, ovat kriittisempiä.</a:t>
            </a:r>
            <a:endParaRPr lang="fi-FI" sz="1400" dirty="0">
              <a:effectLst/>
              <a:latin typeface="Calibri Light" panose="020F0302020204030204" pitchFamily="34" charset="0"/>
              <a:ea typeface="Calibri Light" panose="020F0302020204030204" pitchFamily="34" charset="0"/>
              <a:cs typeface="Calibri Light" panose="020F0302020204030204" pitchFamily="34" charset="0"/>
            </a:endParaRPr>
          </a:p>
          <a:p>
            <a:endParaRPr lang="fi-FI" sz="1400" dirty="0">
              <a:latin typeface="Calibri Light" panose="020F0302020204030204" pitchFamily="34" charset="0"/>
              <a:ea typeface="Calibri Light" panose="020F0302020204030204" pitchFamily="34" charset="0"/>
              <a:cs typeface="Calibri Light" panose="020F0302020204030204" pitchFamily="34" charset="0"/>
            </a:endParaRPr>
          </a:p>
          <a:p>
            <a:endParaRPr lang="fi-FI" sz="1400" dirty="0">
              <a:latin typeface="Calibri Light" panose="020F0302020204030204" pitchFamily="34" charset="0"/>
              <a:ea typeface="Calibri Light" panose="020F0302020204030204" pitchFamily="34" charset="0"/>
              <a:cs typeface="Calibri Light" panose="020F0302020204030204" pitchFamily="34" charset="0"/>
            </a:endParaRPr>
          </a:p>
          <a:p>
            <a:endParaRPr lang="fi-FI"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7073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19CA08F7-8AC2-F01D-B391-A8E7CED41303}"/>
              </a:ext>
            </a:extLst>
          </p:cNvPr>
          <p:cNvSpPr txBox="1"/>
          <p:nvPr/>
        </p:nvSpPr>
        <p:spPr>
          <a:xfrm>
            <a:off x="1524000" y="660400"/>
            <a:ext cx="9661864" cy="492443"/>
          </a:xfrm>
          <a:prstGeom prst="rect">
            <a:avLst/>
          </a:prstGeom>
          <a:noFill/>
        </p:spPr>
        <p:txBody>
          <a:bodyPr vert="horz" wrap="square" rtlCol="0">
            <a:spAutoFit/>
          </a:bodyPr>
          <a:lstStyle/>
          <a:p>
            <a:r>
              <a:rPr lang="fi-FI" sz="2600" dirty="0">
                <a:latin typeface="Calibri Light" panose="020F0302020204030204" pitchFamily="34" charset="0"/>
                <a:cs typeface="Calibri Light" panose="020F0302020204030204" pitchFamily="34" charset="0"/>
              </a:rPr>
              <a:t>Aineiston rakenne </a:t>
            </a:r>
          </a:p>
        </p:txBody>
      </p:sp>
      <p:pic>
        <p:nvPicPr>
          <p:cNvPr id="6" name="Kuva 5">
            <a:extLst>
              <a:ext uri="{FF2B5EF4-FFF2-40B4-BE49-F238E27FC236}">
                <a16:creationId xmlns:a16="http://schemas.microsoft.com/office/drawing/2014/main" id="{99E35931-559E-CF5D-D126-85B0D9AF9F92}"/>
              </a:ext>
            </a:extLst>
          </p:cNvPr>
          <p:cNvPicPr>
            <a:picLocks noChangeAspect="1"/>
          </p:cNvPicPr>
          <p:nvPr/>
        </p:nvPicPr>
        <p:blipFill>
          <a:blip r:embed="rId3"/>
          <a:stretch>
            <a:fillRect/>
          </a:stretch>
        </p:blipFill>
        <p:spPr>
          <a:xfrm>
            <a:off x="1976437" y="1470230"/>
            <a:ext cx="8239125" cy="4133850"/>
          </a:xfrm>
          <a:prstGeom prst="rect">
            <a:avLst/>
          </a:prstGeom>
        </p:spPr>
      </p:pic>
    </p:spTree>
    <p:extLst>
      <p:ext uri="{BB962C8B-B14F-4D97-AF65-F5344CB8AC3E}">
        <p14:creationId xmlns:p14="http://schemas.microsoft.com/office/powerpoint/2010/main" val="351158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F58362-232D-45F4-9EFB-EBF8BE8096E6}"/>
              </a:ext>
            </a:extLst>
          </p:cNvPr>
          <p:cNvSpPr txBox="1">
            <a:spLocks/>
          </p:cNvSpPr>
          <p:nvPr/>
        </p:nvSpPr>
        <p:spPr>
          <a:xfrm>
            <a:off x="2783632" y="2857500"/>
            <a:ext cx="662473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6600" dirty="0">
                <a:solidFill>
                  <a:schemeClr val="bg1"/>
                </a:solidFill>
              </a:rPr>
              <a:t>Tutkimustulokset</a:t>
            </a:r>
          </a:p>
        </p:txBody>
      </p:sp>
    </p:spTree>
    <p:extLst>
      <p:ext uri="{BB962C8B-B14F-4D97-AF65-F5344CB8AC3E}">
        <p14:creationId xmlns:p14="http://schemas.microsoft.com/office/powerpoint/2010/main" val="196784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F58362-232D-45F4-9EFB-EBF8BE8096E6}"/>
              </a:ext>
            </a:extLst>
          </p:cNvPr>
          <p:cNvSpPr txBox="1">
            <a:spLocks/>
          </p:cNvSpPr>
          <p:nvPr/>
        </p:nvSpPr>
        <p:spPr>
          <a:xfrm>
            <a:off x="2783632" y="2286000"/>
            <a:ext cx="6624736"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3400" dirty="0">
                <a:solidFill>
                  <a:schemeClr val="bg1"/>
                </a:solidFill>
              </a:rPr>
              <a:t>Tuulivoima yleisellä tasolla</a:t>
            </a:r>
          </a:p>
        </p:txBody>
      </p:sp>
      <p:sp>
        <p:nvSpPr>
          <p:cNvPr id="3" name="Sisällön paikkamerkki 4">
            <a:extLst>
              <a:ext uri="{FF2B5EF4-FFF2-40B4-BE49-F238E27FC236}">
                <a16:creationId xmlns:a16="http://schemas.microsoft.com/office/drawing/2014/main" id="{DEC2A7F1-F743-B05C-574F-95D1D5DEFE23}"/>
              </a:ext>
            </a:extLst>
          </p:cNvPr>
          <p:cNvSpPr txBox="1">
            <a:spLocks/>
          </p:cNvSpPr>
          <p:nvPr/>
        </p:nvSpPr>
        <p:spPr>
          <a:xfrm>
            <a:off x="963245" y="3551426"/>
            <a:ext cx="10441111" cy="273630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24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Kuinka tuttu asia tuulivoima on teille?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24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rPr>
              <a:t>Millainen mielikuva teillä on tuulivoimasta?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i-FI" sz="2400" dirty="0">
                <a:solidFill>
                  <a:sysClr val="window" lastClr="FFFFFF"/>
                </a:solidFill>
                <a:latin typeface="Calibri Light" panose="020F0302020204030204" pitchFamily="34" charset="0"/>
                <a:cs typeface="Calibri Light" panose="020F0302020204030204" pitchFamily="34" charset="0"/>
              </a:rPr>
              <a:t>Oletteko käynyt tuulivoimapuistossa?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i-FI" sz="24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i-FI" sz="18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fi-FI" sz="1400" b="0" i="0" u="none" strike="noStrike" kern="1200" cap="none" spc="0" normalizeH="0" baseline="0" noProof="0" dirty="0">
              <a:ln>
                <a:noFill/>
              </a:ln>
              <a:solidFill>
                <a:sysClr val="window" lastClr="FFFFFF"/>
              </a:solidFill>
              <a:effectLst/>
              <a:uLnTx/>
              <a:uFillTx/>
              <a:latin typeface="Calibri Light" panose="020F0302020204030204" pitchFamily="34" charset="0"/>
              <a:cs typeface="Calibri Light" panose="020F030202020403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fi-FI" sz="1400" b="0" i="0" u="none" strike="noStrike" kern="1200" cap="none" spc="0" normalizeH="0" baseline="0" noProof="0" dirty="0">
              <a:ln>
                <a:noFill/>
              </a:ln>
              <a:solidFill>
                <a:sysClr val="window" lastClr="FFFFFF"/>
              </a:solidFill>
              <a:effectLst/>
              <a:uLnTx/>
              <a:uFillTx/>
              <a:latin typeface="Calibri"/>
              <a:ea typeface="+mn-ea"/>
              <a:cs typeface="+mn-cs"/>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fi-FI" sz="1400" b="0" i="0" u="none" strike="noStrike" kern="120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48570616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C807AB5B-DB60-4024-88C8-79F9F53C8F2C}" vid="{8C133AFD-72A8-4160-A4F2-373A208321BA}"/>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3708F224-C56C-41D2-91E4-52AA55C0A6A9}" vid="{2D6504D4-CAD4-4751-B805-8286B221CFCC}"/>
    </a:ext>
  </a:extLst>
</a:theme>
</file>

<file path=ppt/theme/theme3.xml><?xml version="1.0" encoding="utf-8"?>
<a:theme xmlns:a="http://schemas.openxmlformats.org/drawingml/2006/main" name="3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orttikansi.potx" id="{23993FCE-1BDA-43D8-9DAB-C399D416D4F4}" vid="{D336E0FA-3651-48BE-8957-004206F9C9CE}"/>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Raporttisisasivu</Template>
  <TotalTime>2403</TotalTime>
  <Words>2432</Words>
  <Application>Microsoft Office PowerPoint</Application>
  <PresentationFormat>Laajakuva</PresentationFormat>
  <Paragraphs>301</Paragraphs>
  <Slides>30</Slides>
  <Notes>1</Notes>
  <HiddenSlides>0</HiddenSlides>
  <MMClips>0</MMClips>
  <ScaleCrop>false</ScaleCrop>
  <HeadingPairs>
    <vt:vector size="8" baseType="variant">
      <vt:variant>
        <vt:lpstr>Käytetyt fontit</vt:lpstr>
      </vt:variant>
      <vt:variant>
        <vt:i4>6</vt:i4>
      </vt:variant>
      <vt:variant>
        <vt:lpstr>Teema</vt:lpstr>
      </vt:variant>
      <vt:variant>
        <vt:i4>3</vt:i4>
      </vt:variant>
      <vt:variant>
        <vt:lpstr>Upotetut OLE-palvelimet</vt:lpstr>
      </vt:variant>
      <vt:variant>
        <vt:i4>2</vt:i4>
      </vt:variant>
      <vt:variant>
        <vt:lpstr>Dian otsikot</vt:lpstr>
      </vt:variant>
      <vt:variant>
        <vt:i4>30</vt:i4>
      </vt:variant>
    </vt:vector>
  </HeadingPairs>
  <TitlesOfParts>
    <vt:vector size="41" baseType="lpstr">
      <vt:lpstr>Arial</vt:lpstr>
      <vt:lpstr>Calibri</vt:lpstr>
      <vt:lpstr>Calibri Light</vt:lpstr>
      <vt:lpstr>Courier New</vt:lpstr>
      <vt:lpstr>Montserrat</vt:lpstr>
      <vt:lpstr>Wingdings</vt:lpstr>
      <vt:lpstr>Office-teema</vt:lpstr>
      <vt:lpstr>1_Office-teema</vt:lpstr>
      <vt:lpstr>3_Office-teema</vt:lpstr>
      <vt:lpstr>Document</vt:lpstr>
      <vt:lpstr>Microsoft Excel -laskentataulukko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Leveelahti, Johanna</dc:creator>
  <cp:lastModifiedBy>Svahn, Rauno</cp:lastModifiedBy>
  <cp:revision>104</cp:revision>
  <cp:lastPrinted>2024-01-25T09:33:13Z</cp:lastPrinted>
  <dcterms:created xsi:type="dcterms:W3CDTF">2024-01-24T07:20:30Z</dcterms:created>
  <dcterms:modified xsi:type="dcterms:W3CDTF">2025-01-21T12:30:39Z</dcterms:modified>
</cp:coreProperties>
</file>