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258" r:id="rId6"/>
    <p:sldId id="259" r:id="rId7"/>
    <p:sldId id="260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980F7-4CFF-7E4F-8CFE-0EAE75635B47}" type="datetimeFigureOut">
              <a:rPr lang="fi-FI" smtClean="0"/>
              <a:t>5.2.2025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FD05B-A998-9642-80F7-5B52A15BCD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097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D71875E-6561-F041-B7F5-43E86E71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53239"/>
            <a:ext cx="12192000" cy="33147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9AEF8F3-BC19-7D46-9F90-9E768F0B8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8597"/>
            <a:ext cx="9144000" cy="711089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F289BC4A-FC34-654E-8197-780D39A36D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3336" y="434089"/>
            <a:ext cx="2940416" cy="1130085"/>
          </a:xfrm>
          <a:prstGeom prst="rect">
            <a:avLst/>
          </a:prstGeom>
        </p:spPr>
      </p:pic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F877FE02-6C55-6E4B-909C-B07F29F7A8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18831" y="2928133"/>
            <a:ext cx="2954338" cy="47864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sz="2800"/>
              <a:t>Alaotsikko</a:t>
            </a:r>
            <a:endParaRPr lang="fi-FI"/>
          </a:p>
        </p:txBody>
      </p:sp>
      <p:sp>
        <p:nvSpPr>
          <p:cNvPr id="26" name="Päivämäärän paikkamerkki 11">
            <a:extLst>
              <a:ext uri="{FF2B5EF4-FFF2-40B4-BE49-F238E27FC236}">
                <a16:creationId xmlns:a16="http://schemas.microsoft.com/office/drawing/2014/main" id="{E42D6B59-993D-2248-9475-C67AA713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831850" cy="36512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r"/>
            <a:fld id="{0E977FE5-ABD3-E544-AB5F-574006971AC2}" type="datetime1">
              <a:rPr lang="fi-FI" smtClean="0">
                <a:solidFill>
                  <a:schemeClr val="tx1"/>
                </a:solidFill>
              </a:rPr>
              <a:pPr algn="r"/>
              <a:t>5.2.2025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27" name="Dian numeron paikkamerkki 12">
            <a:extLst>
              <a:ext uri="{FF2B5EF4-FFF2-40B4-BE49-F238E27FC236}">
                <a16:creationId xmlns:a16="http://schemas.microsoft.com/office/drawing/2014/main" id="{7614F702-BE61-0C4B-BC3B-1CC8295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8822" y="6356350"/>
            <a:ext cx="383177" cy="36512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l"/>
            <a:fld id="{BEEBCB1B-D99C-E849-91D4-FBAA1384A761}" type="slidenum">
              <a:rPr lang="fi-FI" smtClean="0">
                <a:solidFill>
                  <a:schemeClr val="tx1"/>
                </a:solidFill>
              </a:rPr>
              <a:pPr algn="l"/>
              <a:t>‹#›</a:t>
            </a:fld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6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luettel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D54C426-260A-E443-AD2B-DCBCC08EB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48273"/>
            <a:ext cx="12192000" cy="150972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2D47CE2-2CAC-A94D-8B75-BF8248C2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8935"/>
            <a:ext cx="10515600" cy="848132"/>
          </a:xfrm>
        </p:spPr>
        <p:txBody>
          <a:bodyPr anchor="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065586-2DE0-1847-96F6-C11702689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1955"/>
            <a:ext cx="10515600" cy="27941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56A9D84-407A-484C-8E4A-4B14A2F2A0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9473" y="174054"/>
            <a:ext cx="1526291" cy="586597"/>
          </a:xfrm>
          <a:prstGeom prst="rect">
            <a:avLst/>
          </a:prstGeom>
        </p:spPr>
      </p:pic>
      <p:sp>
        <p:nvSpPr>
          <p:cNvPr id="10" name="Päivämäärän paikkamerkki 11">
            <a:extLst>
              <a:ext uri="{FF2B5EF4-FFF2-40B4-BE49-F238E27FC236}">
                <a16:creationId xmlns:a16="http://schemas.microsoft.com/office/drawing/2014/main" id="{826232FB-8282-F644-B525-7B3FE9F4A263}"/>
              </a:ext>
            </a:extLst>
          </p:cNvPr>
          <p:cNvSpPr txBox="1">
            <a:spLocks/>
          </p:cNvSpPr>
          <p:nvPr userDrawn="1"/>
        </p:nvSpPr>
        <p:spPr>
          <a:xfrm>
            <a:off x="0" y="6356350"/>
            <a:ext cx="831850" cy="36512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E977FE5-ABD3-E544-AB5F-574006971AC2}" type="datetime1">
              <a:rPr lang="fi-FI" smtClean="0">
                <a:solidFill>
                  <a:schemeClr val="tx1"/>
                </a:solidFill>
              </a:rPr>
              <a:pPr algn="r"/>
              <a:t>5.2.2025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11" name="Dian numeron paikkamerkki 12">
            <a:extLst>
              <a:ext uri="{FF2B5EF4-FFF2-40B4-BE49-F238E27FC236}">
                <a16:creationId xmlns:a16="http://schemas.microsoft.com/office/drawing/2014/main" id="{6CF7CA1C-FB07-ED4E-ABCE-C2203532AC00}"/>
              </a:ext>
            </a:extLst>
          </p:cNvPr>
          <p:cNvSpPr txBox="1">
            <a:spLocks/>
          </p:cNvSpPr>
          <p:nvPr userDrawn="1"/>
        </p:nvSpPr>
        <p:spPr>
          <a:xfrm>
            <a:off x="11808822" y="6356350"/>
            <a:ext cx="383177" cy="36512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EEBCB1B-D99C-E849-91D4-FBAA1384A761}" type="slidenum">
              <a:rPr lang="fi-FI" smtClean="0">
                <a:solidFill>
                  <a:schemeClr val="tx1"/>
                </a:solidFill>
              </a:rPr>
              <a:pPr algn="l"/>
              <a:t>‹#›</a:t>
            </a:fld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tsikko ja sisältö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2D190943-B48E-A041-B765-FFBFAE505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48273"/>
            <a:ext cx="12192000" cy="150972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B8C0E73-36A7-C341-A1FA-0F4FA22B3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7407"/>
            <a:ext cx="10515600" cy="863529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611D99-8612-4C47-A232-8A001CF99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314322"/>
            <a:ext cx="10515600" cy="287267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CD7EF29-7207-4F42-A644-71B2550459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9473" y="174054"/>
            <a:ext cx="1526291" cy="586597"/>
          </a:xfrm>
          <a:prstGeom prst="rect">
            <a:avLst/>
          </a:prstGeom>
        </p:spPr>
      </p:pic>
      <p:sp>
        <p:nvSpPr>
          <p:cNvPr id="9" name="Päivämäärän paikkamerkki 11">
            <a:extLst>
              <a:ext uri="{FF2B5EF4-FFF2-40B4-BE49-F238E27FC236}">
                <a16:creationId xmlns:a16="http://schemas.microsoft.com/office/drawing/2014/main" id="{4852B4E6-04EF-9641-BA62-60F25DB0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831850" cy="36512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r"/>
            <a:fld id="{0E977FE5-ABD3-E544-AB5F-574006971AC2}" type="datetime1">
              <a:rPr lang="fi-FI" smtClean="0">
                <a:solidFill>
                  <a:schemeClr val="tx1"/>
                </a:solidFill>
              </a:rPr>
              <a:pPr algn="r"/>
              <a:t>5.2.2025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10" name="Dian numeron paikkamerkki 12">
            <a:extLst>
              <a:ext uri="{FF2B5EF4-FFF2-40B4-BE49-F238E27FC236}">
                <a16:creationId xmlns:a16="http://schemas.microsoft.com/office/drawing/2014/main" id="{76F5B57D-952A-2F4D-9A85-688F37B1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8822" y="6356350"/>
            <a:ext cx="383177" cy="36512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l"/>
            <a:fld id="{BEEBCB1B-D99C-E849-91D4-FBAA1384A761}" type="slidenum">
              <a:rPr lang="fi-FI" smtClean="0">
                <a:solidFill>
                  <a:schemeClr val="tx1"/>
                </a:solidFill>
              </a:rPr>
              <a:pPr algn="l"/>
              <a:t>‹#›</a:t>
            </a:fld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2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luettelo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315B6AFA-41BC-1E4F-9A09-9F05CA5FC3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48273"/>
            <a:ext cx="12192000" cy="150972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8DF8016-142D-674C-B20A-8DDFB20A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4726"/>
            <a:ext cx="10515600" cy="695368"/>
          </a:xfrm>
        </p:spPr>
        <p:txBody>
          <a:bodyPr anchor="t"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C62351A-4649-A341-A3CF-391AAC276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13761"/>
            <a:ext cx="5157787" cy="277902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92EDD1A-4A89-534C-994C-3AC209701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13761"/>
            <a:ext cx="5183188" cy="277902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8F8D774-E911-FF4C-A705-14E54DB33C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9473" y="174054"/>
            <a:ext cx="1526291" cy="586597"/>
          </a:xfrm>
          <a:prstGeom prst="rect">
            <a:avLst/>
          </a:prstGeom>
        </p:spPr>
      </p:pic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47502A4C-9AB8-584F-B577-4FD645A7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831850" cy="36512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r"/>
            <a:fld id="{0E977FE5-ABD3-E544-AB5F-574006971AC2}" type="datetime1">
              <a:rPr lang="fi-FI" smtClean="0">
                <a:solidFill>
                  <a:schemeClr val="tx1"/>
                </a:solidFill>
              </a:rPr>
              <a:pPr algn="r"/>
              <a:t>5.2.2025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7276D914-2C75-5C48-8AAC-617608C8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8822" y="6356350"/>
            <a:ext cx="383177" cy="36512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l"/>
            <a:fld id="{BEEBCB1B-D99C-E849-91D4-FBAA1384A761}" type="slidenum">
              <a:rPr lang="fi-FI" smtClean="0">
                <a:solidFill>
                  <a:schemeClr val="tx1"/>
                </a:solidFill>
              </a:rPr>
              <a:pPr algn="l"/>
              <a:t>‹#›</a:t>
            </a:fld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4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CB59CF18-DB3A-8443-8359-144B94A48B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48273"/>
            <a:ext cx="12192000" cy="150972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1F4893B-52FC-BD4B-BB8F-46F88A86D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9473" y="174054"/>
            <a:ext cx="1526291" cy="58659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47C5690-7A03-164B-833D-4C87542F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090"/>
            <a:ext cx="10515600" cy="1325563"/>
          </a:xfrm>
        </p:spPr>
        <p:txBody>
          <a:bodyPr anchor="t"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Päivämäärän paikkamerkki 11">
            <a:extLst>
              <a:ext uri="{FF2B5EF4-FFF2-40B4-BE49-F238E27FC236}">
                <a16:creationId xmlns:a16="http://schemas.microsoft.com/office/drawing/2014/main" id="{B83D3D00-E49A-E844-B2D2-E8047E1B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831850" cy="36512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r"/>
            <a:fld id="{0E977FE5-ABD3-E544-AB5F-574006971AC2}" type="datetime1">
              <a:rPr lang="fi-FI" smtClean="0">
                <a:solidFill>
                  <a:schemeClr val="tx1"/>
                </a:solidFill>
              </a:rPr>
              <a:pPr algn="r"/>
              <a:t>5.2.2025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9" name="Dian numeron paikkamerkki 12">
            <a:extLst>
              <a:ext uri="{FF2B5EF4-FFF2-40B4-BE49-F238E27FC236}">
                <a16:creationId xmlns:a16="http://schemas.microsoft.com/office/drawing/2014/main" id="{9E16539D-2B03-BC40-A4E3-7B8417B5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8822" y="6356350"/>
            <a:ext cx="383177" cy="36512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l"/>
            <a:fld id="{BEEBCB1B-D99C-E849-91D4-FBAA1384A761}" type="slidenum">
              <a:rPr lang="fi-FI" smtClean="0">
                <a:solidFill>
                  <a:schemeClr val="tx1"/>
                </a:solidFill>
              </a:rPr>
              <a:pPr algn="l"/>
              <a:t>‹#›</a:t>
            </a:fld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7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539180F-B255-E44E-A397-6DEB906577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48273"/>
            <a:ext cx="12192000" cy="150972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EBF3160-EB48-5A48-8F3E-499B2A36BF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9473" y="174054"/>
            <a:ext cx="1526291" cy="586597"/>
          </a:xfrm>
          <a:prstGeom prst="rect">
            <a:avLst/>
          </a:prstGeom>
        </p:spPr>
      </p:pic>
      <p:sp>
        <p:nvSpPr>
          <p:cNvPr id="7" name="Päivämäärän paikkamerkki 11">
            <a:extLst>
              <a:ext uri="{FF2B5EF4-FFF2-40B4-BE49-F238E27FC236}">
                <a16:creationId xmlns:a16="http://schemas.microsoft.com/office/drawing/2014/main" id="{76DEE194-0AD1-F342-AE3B-C0511167D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831850" cy="36512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r"/>
            <a:fld id="{0E977FE5-ABD3-E544-AB5F-574006971AC2}" type="datetime1">
              <a:rPr lang="fi-FI" smtClean="0">
                <a:solidFill>
                  <a:schemeClr val="tx1"/>
                </a:solidFill>
              </a:rPr>
              <a:pPr algn="r"/>
              <a:t>5.2.2025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8" name="Dian numeron paikkamerkki 12">
            <a:extLst>
              <a:ext uri="{FF2B5EF4-FFF2-40B4-BE49-F238E27FC236}">
                <a16:creationId xmlns:a16="http://schemas.microsoft.com/office/drawing/2014/main" id="{D38EB7BF-9476-F943-9779-D73BAA10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8822" y="6356350"/>
            <a:ext cx="383177" cy="36512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l"/>
            <a:fld id="{BEEBCB1B-D99C-E849-91D4-FBAA1384A761}" type="slidenum">
              <a:rPr lang="fi-FI" smtClean="0">
                <a:solidFill>
                  <a:schemeClr val="tx1"/>
                </a:solidFill>
              </a:rPr>
              <a:pPr algn="l"/>
              <a:t>‹#›</a:t>
            </a:fld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4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44142F7-703F-3F4C-B1A4-3463F48C55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48273"/>
            <a:ext cx="12192000" cy="15097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2A25467-C8DE-384F-8185-CA8FA242B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9473" y="174054"/>
            <a:ext cx="1526291" cy="58659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19C4A83-8AA1-5242-B3E9-A2157888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51370"/>
            <a:ext cx="3932237" cy="119056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86B212-B8CC-A34B-B430-86C155C5C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51370"/>
            <a:ext cx="6172200" cy="3738519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6761AA-DA08-1341-9A7B-E8C77FC6E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78464"/>
            <a:ext cx="3932237" cy="24114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Päivämäärän paikkamerkki 11">
            <a:extLst>
              <a:ext uri="{FF2B5EF4-FFF2-40B4-BE49-F238E27FC236}">
                <a16:creationId xmlns:a16="http://schemas.microsoft.com/office/drawing/2014/main" id="{F1D804DD-49E7-CD43-B8B8-7468355A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831850" cy="36512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r"/>
            <a:fld id="{0E977FE5-ABD3-E544-AB5F-574006971AC2}" type="datetime1">
              <a:rPr lang="fi-FI" smtClean="0">
                <a:solidFill>
                  <a:schemeClr val="tx1"/>
                </a:solidFill>
              </a:rPr>
              <a:pPr algn="r"/>
              <a:t>5.2.2025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11" name="Dian numeron paikkamerkki 12">
            <a:extLst>
              <a:ext uri="{FF2B5EF4-FFF2-40B4-BE49-F238E27FC236}">
                <a16:creationId xmlns:a16="http://schemas.microsoft.com/office/drawing/2014/main" id="{1EA09454-0A0A-264B-817D-2C3CF07F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8822" y="6356350"/>
            <a:ext cx="383177" cy="36512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l"/>
            <a:fld id="{BEEBCB1B-D99C-E849-91D4-FBAA1384A761}" type="slidenum">
              <a:rPr lang="fi-FI" smtClean="0">
                <a:solidFill>
                  <a:schemeClr val="tx1"/>
                </a:solidFill>
              </a:rPr>
              <a:pPr algn="l"/>
              <a:t>‹#›</a:t>
            </a:fld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3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F9BE9B58-9EBB-744F-B013-52649F322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48273"/>
            <a:ext cx="12192000" cy="15097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2E825C8-2E8F-3245-9339-2A8BCA8FF5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9473" y="174054"/>
            <a:ext cx="1526291" cy="58659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F6A34B0-A983-3543-A608-6CEE0EA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0450"/>
            <a:ext cx="3932237" cy="1259784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911D61C-16EF-214A-8F0E-8A467172C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70449"/>
            <a:ext cx="6172200" cy="3894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69930E2-6CAC-A349-9A24-995E61C4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2280"/>
            <a:ext cx="3932237" cy="25023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Päivämäärän paikkamerkki 11">
            <a:extLst>
              <a:ext uri="{FF2B5EF4-FFF2-40B4-BE49-F238E27FC236}">
                <a16:creationId xmlns:a16="http://schemas.microsoft.com/office/drawing/2014/main" id="{87CECDC9-F6A5-EE49-B277-A4296F94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831850" cy="36512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r"/>
            <a:fld id="{0E977FE5-ABD3-E544-AB5F-574006971AC2}" type="datetime1">
              <a:rPr lang="fi-FI" smtClean="0">
                <a:solidFill>
                  <a:schemeClr val="tx1"/>
                </a:solidFill>
              </a:rPr>
              <a:pPr algn="r"/>
              <a:t>5.2.2025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11" name="Dian numeron paikkamerkki 12">
            <a:extLst>
              <a:ext uri="{FF2B5EF4-FFF2-40B4-BE49-F238E27FC236}">
                <a16:creationId xmlns:a16="http://schemas.microsoft.com/office/drawing/2014/main" id="{CD4A0DF3-8649-E24B-B3CC-301EB0C9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8822" y="6356350"/>
            <a:ext cx="383177" cy="36512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l"/>
            <a:fld id="{BEEBCB1B-D99C-E849-91D4-FBAA1384A761}" type="slidenum">
              <a:rPr lang="fi-FI" smtClean="0">
                <a:solidFill>
                  <a:schemeClr val="tx1"/>
                </a:solidFill>
              </a:rPr>
              <a:pPr algn="l"/>
              <a:t>‹#›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3B3459-2F35-8D4C-9F9D-CB454047EA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155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A2CB6E72-2D2D-5649-BDC2-9C1A418639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CBDAAB0-CD2B-834E-BEF9-49F3A40E40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2400" y="1112232"/>
            <a:ext cx="6807200" cy="2616200"/>
          </a:xfrm>
          <a:prstGeom prst="rect">
            <a:avLst/>
          </a:prstGeom>
        </p:spPr>
      </p:pic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6C353047-9F8A-D544-B62F-E3C2C3EC2880}"/>
              </a:ext>
            </a:extLst>
          </p:cNvPr>
          <p:cNvCxnSpPr>
            <a:cxnSpLocks/>
          </p:cNvCxnSpPr>
          <p:nvPr userDrawn="1"/>
        </p:nvCxnSpPr>
        <p:spPr>
          <a:xfrm>
            <a:off x="841375" y="5542018"/>
            <a:ext cx="1050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AFA2305D-BB0E-8344-B2A6-E60A4647A7C0}"/>
              </a:ext>
            </a:extLst>
          </p:cNvPr>
          <p:cNvSpPr txBox="1"/>
          <p:nvPr userDrawn="1"/>
        </p:nvSpPr>
        <p:spPr>
          <a:xfrm>
            <a:off x="838200" y="5769204"/>
            <a:ext cx="10512425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Lapinlahden kunta    |    Asematie 4, 73100 Lapinlahti    |    </a:t>
            </a:r>
            <a:r>
              <a:rPr lang="fi-FI" sz="14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etunimi.sukunimi@lapinlahti.fi</a:t>
            </a:r>
            <a:r>
              <a:rPr lang="fi-FI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|    </a:t>
            </a:r>
            <a:r>
              <a:rPr lang="fi-FI" sz="14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www.lapinlahti.fi</a:t>
            </a:r>
            <a:endParaRPr lang="fi-FI" sz="1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4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688741B-4F94-024E-9332-51B597E9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92C966-7909-B24B-AD62-6F3FECD2F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796481-F1CC-F749-B717-11306EA4D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8D99-D10B-844D-A494-1579EAB2E3D5}" type="datetime1">
              <a:rPr lang="fi-FI" smtClean="0"/>
              <a:t>5.2.2025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E4E872-7C9D-4345-8863-5D576AFC4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E0AEE2-7F88-DF49-BB0C-E49FCB499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CB1B-D99C-E849-91D4-FBAA1384A7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437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E9B3AC-A3DD-D447-A3E2-0B47839FF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8801"/>
            <a:ext cx="9144000" cy="1040886"/>
          </a:xfrm>
        </p:spPr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Elinvoimastrategia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1CE2C2-A620-7344-BA86-6F02EEC21A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06692" y="2928133"/>
            <a:ext cx="5778616" cy="4786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cs typeface="Calibri"/>
              </a:rPr>
              <a:t>2025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8872E0F-0606-204B-8668-5E7AB8F9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E977FE5-ABD3-E544-AB5F-574006971AC2}" type="datetime1">
              <a:rPr lang="fi-FI" smtClean="0">
                <a:solidFill>
                  <a:schemeClr val="tx1"/>
                </a:solidFill>
              </a:rPr>
              <a:pPr algn="r"/>
              <a:t>5.2.2025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93268-44AD-8C4F-AF2A-84781CA4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EBCB1B-D99C-E849-91D4-FBAA1384A761}" type="slidenum">
              <a:rPr lang="fi-FI" smtClean="0">
                <a:solidFill>
                  <a:schemeClr val="tx1"/>
                </a:solidFill>
              </a:rPr>
              <a:pPr algn="l"/>
              <a:t>1</a:t>
            </a:fld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63ED6C-DD7E-5FEA-385F-380E1B55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4672"/>
            <a:ext cx="10515600" cy="1316736"/>
          </a:xfrm>
        </p:spPr>
        <p:txBody>
          <a:bodyPr>
            <a:noAutofit/>
          </a:bodyPr>
          <a:lstStyle/>
          <a:p>
            <a:r>
              <a:rPr lang="fi-FI" sz="2800" b="1" dirty="0"/>
              <a:t>Hyvät palvelut ja osaava työvoima:</a:t>
            </a:r>
            <a:br>
              <a:rPr lang="fi-FI" sz="1800" dirty="0"/>
            </a:br>
            <a:r>
              <a:rPr lang="fi-FI" sz="2000" dirty="0"/>
              <a:t>Parantaa koulutusta ja työvoiman saatavuutta tukemalla ammatillista kehittymistä ja koulutusta, sekä tukemalla yritysten mahdollisuuksia kansainvälisten osaajien harjoitteluun ja työllistymiseen. Selkeät palveluprosessit yrityksille.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4B0BFC-1210-BFC3-322D-0DCC631C91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i-FI" sz="6000" dirty="0">
                <a:latin typeface="+mj-lt"/>
              </a:rPr>
              <a:t>Toimenpiteet</a:t>
            </a:r>
          </a:p>
          <a:p>
            <a:pPr marL="0" indent="0">
              <a:buNone/>
            </a:pPr>
            <a:endParaRPr lang="fi-FI" sz="5100" dirty="0">
              <a:latin typeface="+mj-lt"/>
            </a:endParaRPr>
          </a:p>
          <a:p>
            <a:r>
              <a:rPr lang="fi-FI" sz="4200" dirty="0">
                <a:latin typeface="+mj-lt"/>
              </a:rPr>
              <a:t>Yhteistyö </a:t>
            </a:r>
            <a:r>
              <a:rPr lang="fi-FI" sz="4200" dirty="0" err="1">
                <a:latin typeface="+mj-lt"/>
              </a:rPr>
              <a:t>YSAO:n</a:t>
            </a:r>
            <a:r>
              <a:rPr lang="fi-FI" sz="4200" dirty="0">
                <a:latin typeface="+mj-lt"/>
              </a:rPr>
              <a:t>, </a:t>
            </a:r>
            <a:r>
              <a:rPr lang="fi-FI" sz="4200" dirty="0" err="1">
                <a:latin typeface="+mj-lt"/>
              </a:rPr>
              <a:t>SAKKY:n</a:t>
            </a:r>
            <a:r>
              <a:rPr lang="fi-FI" sz="4200" dirty="0">
                <a:latin typeface="+mj-lt"/>
              </a:rPr>
              <a:t> ja muiden alueen oppilaitosten kanssa </a:t>
            </a:r>
          </a:p>
          <a:p>
            <a:r>
              <a:rPr lang="fi-FI" sz="4200" dirty="0">
                <a:latin typeface="+mj-lt"/>
              </a:rPr>
              <a:t>Yhteistyö Kuopion työllisyysalueen kanssa ja palvelun lanseeraaminen yrityksille </a:t>
            </a:r>
          </a:p>
          <a:p>
            <a:r>
              <a:rPr lang="fi-FI" sz="4200" dirty="0">
                <a:latin typeface="+mj-lt"/>
              </a:rPr>
              <a:t>Jaetaan tietoa yrityksille </a:t>
            </a:r>
            <a:r>
              <a:rPr lang="fi-FI" sz="4200" dirty="0" err="1">
                <a:latin typeface="+mj-lt"/>
              </a:rPr>
              <a:t>kv</a:t>
            </a:r>
            <a:r>
              <a:rPr lang="fi-FI" sz="4200" dirty="0">
                <a:latin typeface="+mj-lt"/>
              </a:rPr>
              <a:t>-osaajien rekrytoinneista ja harjoitteluista </a:t>
            </a:r>
          </a:p>
          <a:p>
            <a:r>
              <a:rPr lang="fi-FI" sz="4200" dirty="0">
                <a:latin typeface="+mj-lt"/>
              </a:rPr>
              <a:t>Palveluprosessin kuvaaminen ja viestiminen ulkoisesti ja sisäisesti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75DE082-1B46-B249-A54D-2FFBDF241C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+mj-lt"/>
              </a:rPr>
              <a:t>Mittarit</a:t>
            </a:r>
            <a:endParaRPr lang="fi-FI" sz="2600" dirty="0">
              <a:latin typeface="+mj-lt"/>
            </a:endParaRPr>
          </a:p>
          <a:p>
            <a:pPr marL="0" indent="0">
              <a:buNone/>
            </a:pPr>
            <a:endParaRPr lang="fi-FI" sz="1100" dirty="0">
              <a:latin typeface="+mj-lt"/>
            </a:endParaRPr>
          </a:p>
          <a:p>
            <a:r>
              <a:rPr lang="fi-FI" sz="1600" dirty="0">
                <a:latin typeface="+mj-lt"/>
              </a:rPr>
              <a:t>Työttömyysaste </a:t>
            </a:r>
          </a:p>
          <a:p>
            <a:r>
              <a:rPr lang="fi-FI" sz="1600" dirty="0">
                <a:latin typeface="+mj-lt"/>
              </a:rPr>
              <a:t>Rakennetyöttömyysaste </a:t>
            </a:r>
          </a:p>
          <a:p>
            <a:r>
              <a:rPr lang="fi-FI" sz="1600" dirty="0">
                <a:latin typeface="+mj-lt"/>
              </a:rPr>
              <a:t>Nuorisotyöttömyysaste </a:t>
            </a:r>
          </a:p>
          <a:p>
            <a:r>
              <a:rPr lang="fi-FI" sz="1600" dirty="0">
                <a:latin typeface="+mj-lt"/>
              </a:rPr>
              <a:t>Aktivointiaste </a:t>
            </a:r>
          </a:p>
          <a:p>
            <a:r>
              <a:rPr lang="fi-FI" sz="1600" dirty="0">
                <a:latin typeface="+mj-lt"/>
              </a:rPr>
              <a:t>Avointen työpaikkojen lukumäärä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33AC158-A2F0-665F-0930-5B1021E2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E977FE5-ABD3-E544-AB5F-574006971AC2}" type="datetime1">
              <a:rPr lang="fi-FI" smtClean="0">
                <a:solidFill>
                  <a:schemeClr val="tx1"/>
                </a:solidFill>
              </a:rPr>
              <a:pPr algn="r"/>
              <a:t>5.2.2025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8C6256-63E1-CF48-8FBE-4FDCB209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EBCB1B-D99C-E849-91D4-FBAA1384A761}" type="slidenum">
              <a:rPr lang="fi-FI" smtClean="0">
                <a:solidFill>
                  <a:schemeClr val="tx1"/>
                </a:solidFill>
              </a:rPr>
              <a:pPr algn="l"/>
              <a:t>10</a:t>
            </a:fld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6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CEE590-4A38-6F37-22EF-669B5C328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207008"/>
            <a:ext cx="10745660" cy="37857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Lapinlahden kunnan elinvoimastrategian tavoitteena on vahvistaa paikallista elinkeinoelämää ja houkutella uusia investointeja, jotka tukevat alueen kestävää kehitystä ja paikallisten yritysten menestystä.</a:t>
            </a:r>
          </a:p>
          <a:p>
            <a:pPr marL="0" indent="0">
              <a:buNone/>
            </a:pPr>
            <a:r>
              <a:rPr lang="fi-FI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Lapinlahti tunnetaan erityisesti vahvasta teknologiateollisuudesta, maatalous- ja elintarviketeollisuudesta, metsätaloudesta sekä kulttuuri- ja matkailuelinkeinoista. </a:t>
            </a:r>
          </a:p>
          <a:p>
            <a:pPr marL="0" indent="0">
              <a:buNone/>
            </a:pPr>
            <a:r>
              <a:rPr lang="fi-FI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Näiden alojen tukeminen ja kehittäminen ovat elinvoimastrategian keskiössä. Samalla on tärkeää hyödyntää uuden teknologian ja kestävän kehityksen mahdollisuuksia sekä vahvistaa paikallista palvelutarjontaa.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940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5763C-35F6-EF1C-DEE8-89A4DB40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cs typeface="Calibri Light"/>
              </a:rPr>
              <a:t>Sijainti tuo mahdollisuuksia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DF7D8C-D71B-2A52-40A4-3F2673C82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483"/>
            <a:ext cx="10515600" cy="279414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fi-FI" dirty="0"/>
          </a:p>
          <a:p>
            <a:pPr marL="5715" indent="0">
              <a:buNone/>
            </a:pPr>
            <a:r>
              <a:rPr lang="fi-FI" sz="32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Mahdollisuuksia Lapinlahden elinkeinoelämälle tuo hyvät kulkuyhteydet valtatie 5:n ja Savon radan varrella, sekä Lapinlahtea halkova </a:t>
            </a:r>
            <a:r>
              <a:rPr lang="fi-FI" sz="3200" b="0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Fingridin</a:t>
            </a:r>
            <a:r>
              <a:rPr lang="fi-FI" sz="32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Järvilinja-voimajohto.</a:t>
            </a:r>
          </a:p>
          <a:p>
            <a:pPr marL="5715" indent="0">
              <a:buNone/>
            </a:pPr>
            <a:r>
              <a:rPr lang="fi-FI" sz="32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Lapinlahti sijaitsee lähellä Kuopiota ja Iisalmea muodostaen luonnollisen työssäkäyntialueen, ja hyvä julkinen liikenne mahdollistaa saavutettavuuden molemmista suunnista.</a:t>
            </a:r>
          </a:p>
          <a:p>
            <a:pPr marL="5715" indent="0">
              <a:buNone/>
            </a:pPr>
            <a:r>
              <a:rPr lang="fi-FI" sz="32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Myös matkailukeskus Tahkon läheisyys luo mahdollisuuksia.  </a:t>
            </a:r>
            <a:endParaRPr lang="fi-FI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823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4A0F3A-3C63-FEAB-A2BC-D5A342283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015"/>
            <a:ext cx="10515600" cy="588737"/>
          </a:xfrm>
        </p:spPr>
        <p:txBody>
          <a:bodyPr>
            <a:normAutofit fontScale="90000"/>
          </a:bodyPr>
          <a:lstStyle/>
          <a:p>
            <a:r>
              <a:rPr lang="fi-FI" dirty="0">
                <a:cs typeface="Calibri Light"/>
              </a:rPr>
              <a:t>Lapinlahden elinkeinoelämän rakenne</a:t>
            </a:r>
            <a:br>
              <a:rPr lang="fi-FI" dirty="0">
                <a:cs typeface="Calibri Light"/>
              </a:rPr>
            </a:br>
            <a:endParaRPr lang="fi-FI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5B9359-EC83-EBD5-4187-FC623244A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768"/>
            <a:ext cx="10515600" cy="3503327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fi-FI" sz="3300" b="1" dirty="0">
                <a:latin typeface="+mj-lt"/>
              </a:rPr>
              <a:t>Maatalous ja elintarviketeollisuus: </a:t>
            </a:r>
            <a:r>
              <a:rPr lang="fi-FI" sz="3300" dirty="0">
                <a:latin typeface="+mj-lt"/>
              </a:rPr>
              <a:t>Lapinlahti on merkittävä maatalous- ja elintarviketeollisuuden keskus, erityisesti meijerituotannossa. Valion meijerin toiminta on keskeinen osa kunnan elinvoimaa. </a:t>
            </a:r>
          </a:p>
          <a:p>
            <a:pPr marL="0" indent="0">
              <a:buNone/>
            </a:pPr>
            <a:endParaRPr lang="fi-FI" sz="3300" dirty="0">
              <a:latin typeface="+mj-lt"/>
            </a:endParaRPr>
          </a:p>
          <a:p>
            <a:r>
              <a:rPr lang="fi-FI" sz="3300" b="1" dirty="0">
                <a:latin typeface="+mj-lt"/>
              </a:rPr>
              <a:t>Teknologiateollisuus ja logistiikka: </a:t>
            </a:r>
            <a:r>
              <a:rPr lang="fi-FI" sz="3300" dirty="0">
                <a:latin typeface="+mj-lt"/>
              </a:rPr>
              <a:t>Kunnan sijainti pääväylien läheisyydessä tukee teollisuutta ja logistiikka-alan kehittymistä. </a:t>
            </a:r>
          </a:p>
          <a:p>
            <a:endParaRPr lang="fi-FI" sz="3300" dirty="0">
              <a:latin typeface="+mj-lt"/>
            </a:endParaRPr>
          </a:p>
          <a:p>
            <a:r>
              <a:rPr lang="fi-FI" sz="3300" b="1" dirty="0">
                <a:latin typeface="+mj-lt"/>
              </a:rPr>
              <a:t>Metsätalous ja puutuoteteollisuus: </a:t>
            </a:r>
            <a:r>
              <a:rPr lang="fi-FI" sz="3300" dirty="0">
                <a:latin typeface="+mj-lt"/>
              </a:rPr>
              <a:t>Metsätalous ja siihen liittyvä rakennuspuusepänteollisuus tarjoavat työpaikkoja ja mahdollisuuksia paikalliselle taloudelle. </a:t>
            </a:r>
          </a:p>
          <a:p>
            <a:endParaRPr lang="fi-FI" sz="3300" dirty="0">
              <a:latin typeface="+mj-lt"/>
            </a:endParaRPr>
          </a:p>
          <a:p>
            <a:r>
              <a:rPr lang="fi-FI" sz="3300" b="1" dirty="0">
                <a:latin typeface="+mj-lt"/>
              </a:rPr>
              <a:t>Kulttuuri ja matkailu: </a:t>
            </a:r>
            <a:r>
              <a:rPr lang="fi-FI" sz="3300" dirty="0">
                <a:latin typeface="+mj-lt"/>
              </a:rPr>
              <a:t>Kunnassa on useita taide- ja kulttuurikohteita, jotka houkuttelevat vierailijoita. Luontomatkailu, kuten melontareitit ja retkeilymahdollisuudet, on kasvava sektori. </a:t>
            </a:r>
          </a:p>
          <a:p>
            <a:endParaRPr lang="fi-FI" sz="3300" dirty="0">
              <a:latin typeface="+mj-lt"/>
            </a:endParaRPr>
          </a:p>
          <a:p>
            <a:r>
              <a:rPr lang="fi-FI" sz="3300" b="1" dirty="0">
                <a:latin typeface="+mj-lt"/>
              </a:rPr>
              <a:t>Elinkeinoelämää ja kuntalaisia tukevat palvelut: </a:t>
            </a:r>
            <a:r>
              <a:rPr lang="fi-FI" sz="3300" dirty="0">
                <a:latin typeface="+mj-lt"/>
              </a:rPr>
              <a:t>Edellä mainittujen sektoreiden tukeminen ja kehittäminen ovat elinvoimastrategian keskiössä. </a:t>
            </a:r>
          </a:p>
          <a:p>
            <a:pPr marL="5715" indent="0">
              <a:buNone/>
            </a:pPr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778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AB8939-EE2E-0E2C-0803-F29927AA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Elinvoimavisio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5AE2EC-BAAE-BA84-54FF-CA6DC69C0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Lapinlahti elinvoimaisena ja vetovoimaisena kuntana mahdollistaa yritysten menestymisen ja asukkaiden monipuoliset palvelut. Lapinlahdella yritykset voivat toimia joustavasti, kasvaa ja innovoida. Alue tarjoaa erinomaiset edellytykset yrittämiselle, työpaikoille ja investoinneille.</a:t>
            </a:r>
            <a:endParaRPr lang="fi-FI" dirty="0"/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fi-FI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Lapinlahti – Elinvoiman yhdistäjä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96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714D3-5CB6-34A8-FA84-A7B82736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1174996"/>
            <a:ext cx="7958331" cy="1077229"/>
          </a:xfrm>
        </p:spPr>
        <p:txBody>
          <a:bodyPr>
            <a:normAutofit/>
          </a:bodyPr>
          <a:lstStyle/>
          <a:p>
            <a:pPr algn="ctr"/>
            <a:r>
              <a:rPr lang="fi-FI" sz="5400" dirty="0">
                <a:cs typeface="Calibri Light"/>
              </a:rPr>
              <a:t>Strategiset kärkitavoitteet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67F021-4025-8CB4-4603-1FA1C1BF6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31930"/>
            <a:ext cx="10515600" cy="27941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20065" indent="-514350">
              <a:buAutoNum type="arabicPeriod"/>
            </a:pPr>
            <a:r>
              <a:rPr lang="fi-FI" dirty="0">
                <a:cs typeface="Calibri"/>
              </a:rPr>
              <a:t>Vetovoimainen yritysympäristö</a:t>
            </a:r>
          </a:p>
          <a:p>
            <a:pPr marL="520065" indent="-514350">
              <a:buAutoNum type="arabicPeriod"/>
            </a:pPr>
            <a:r>
              <a:rPr lang="fi-FI" dirty="0">
                <a:cs typeface="Calibri"/>
              </a:rPr>
              <a:t>Yhteistyö ja verkostoituminen</a:t>
            </a:r>
          </a:p>
          <a:p>
            <a:pPr marL="520065" indent="-514350">
              <a:buAutoNum type="arabicPeriod"/>
            </a:pPr>
            <a:r>
              <a:rPr lang="fi-FI" dirty="0">
                <a:cs typeface="Calibri"/>
              </a:rPr>
              <a:t>Monipuolinen elinkeinorakenne ja kestävä kasvu</a:t>
            </a:r>
            <a:endParaRPr lang="fi-FI" dirty="0">
              <a:ea typeface="Calibri"/>
              <a:cs typeface="Calibri"/>
            </a:endParaRPr>
          </a:p>
          <a:p>
            <a:pPr marL="520065" indent="-514350">
              <a:buAutoNum type="arabicPeriod"/>
            </a:pPr>
            <a:r>
              <a:rPr lang="fi-FI" dirty="0">
                <a:cs typeface="Calibri"/>
              </a:rPr>
              <a:t>Hyvät palvelut ja osaava työvoima</a:t>
            </a:r>
          </a:p>
        </p:txBody>
      </p:sp>
    </p:spTree>
    <p:extLst>
      <p:ext uri="{BB962C8B-B14F-4D97-AF65-F5344CB8AC3E}">
        <p14:creationId xmlns:p14="http://schemas.microsoft.com/office/powerpoint/2010/main" val="278533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E1D918-E2D2-DF50-38C8-2A0D1D75B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08" y="880207"/>
            <a:ext cx="10515600" cy="863529"/>
          </a:xfrm>
        </p:spPr>
        <p:txBody>
          <a:bodyPr>
            <a:normAutofit fontScale="90000"/>
          </a:bodyPr>
          <a:lstStyle/>
          <a:p>
            <a:r>
              <a:rPr lang="fi-FI" sz="2800" b="1" dirty="0"/>
              <a:t>Vetovoimainen yritysympäristö:</a:t>
            </a:r>
            <a:br>
              <a:rPr lang="fi-FI" sz="2800" dirty="0"/>
            </a:br>
            <a:r>
              <a:rPr lang="fi-FI" sz="2000" dirty="0"/>
              <a:t>Kehittää kunnasta yrityksille houkutteleva sijainti, tarjota laadukkaita tiloja ja sujuvia lupaprosesseja ja palveluja. Palvelemme positiivisesti, palvelualttiisti ja markkinointihenkisesti. Viestimme näkyvästi ja houkuttelevasti elinvoimastamme!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182D2FA-8935-D29F-AFC7-48C7E6EFB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76856"/>
            <a:ext cx="4224782" cy="3202747"/>
          </a:xfrm>
        </p:spPr>
        <p:txBody>
          <a:bodyPr>
            <a:normAutofit/>
          </a:bodyPr>
          <a:lstStyle/>
          <a:p>
            <a:r>
              <a:rPr lang="fi-FI" sz="1800" dirty="0">
                <a:solidFill>
                  <a:schemeClr val="tx1"/>
                </a:solidFill>
                <a:latin typeface="+mj-lt"/>
              </a:rPr>
              <a:t>Toimenpiteet: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+mj-lt"/>
              </a:rPr>
              <a:t>Arvioidaan kaavoitettavien teollisuustonttien tarve ja uusien liiketiloja tarve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+mj-lt"/>
              </a:rPr>
              <a:t>Teollisuustonttien ja liiketilojen markkinointi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+mj-lt"/>
              </a:rPr>
              <a:t>Henkilöstön innostaminen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+mj-lt"/>
              </a:rPr>
              <a:t>Viestintä- ja markkinointisuunnitelman tekeminen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+mj-lt"/>
              </a:rPr>
              <a:t>Valikoiduille messuille tai tapahtumiin osallistuminen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+mj-lt"/>
              </a:rPr>
              <a:t>Polttoainejakelupisteen järjestäminen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9C8E35-0ACE-2AB7-329B-27599C62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E977FE5-ABD3-E544-AB5F-574006971AC2}" type="datetime1">
              <a:rPr lang="fi-FI" smtClean="0">
                <a:solidFill>
                  <a:schemeClr val="tx1"/>
                </a:solidFill>
              </a:rPr>
              <a:pPr algn="r"/>
              <a:t>5.2.2025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473C45F-16A0-6187-23C6-E722D3C8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EBCB1B-D99C-E849-91D4-FBAA1384A761}" type="slidenum">
              <a:rPr lang="fi-FI" smtClean="0">
                <a:solidFill>
                  <a:schemeClr val="tx1"/>
                </a:solidFill>
              </a:rPr>
              <a:pPr algn="l"/>
              <a:t>7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EA40053-2269-0F88-1381-02E28CAF71B0}"/>
              </a:ext>
            </a:extLst>
          </p:cNvPr>
          <p:cNvSpPr txBox="1"/>
          <p:nvPr/>
        </p:nvSpPr>
        <p:spPr>
          <a:xfrm>
            <a:off x="5699508" y="2276856"/>
            <a:ext cx="50017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Mittarit:</a:t>
            </a:r>
          </a:p>
          <a:p>
            <a:endParaRPr lang="fi-FI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</a:rPr>
              <a:t>Tyhjien liiketilojen määrä/ liiketilojen käyttöaste</a:t>
            </a:r>
          </a:p>
          <a:p>
            <a:endParaRPr lang="fi-FI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</a:rPr>
              <a:t>Yritysbarometrin tulos</a:t>
            </a:r>
          </a:p>
          <a:p>
            <a:endParaRPr lang="fi-FI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</a:rPr>
              <a:t>Alueiden tutkimus: Elinvoimaindeksi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</a:rPr>
              <a:t>Yritysten nettomääränmuutos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</a:rPr>
              <a:t>Työllisyys- ja elinvoimapalveluiden julkaisujen määrä somessa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</a:rPr>
              <a:t>Yrittäjille suunnattujen sähköpostitiedotteiden määrä </a:t>
            </a:r>
          </a:p>
        </p:txBody>
      </p:sp>
    </p:spTree>
    <p:extLst>
      <p:ext uri="{BB962C8B-B14F-4D97-AF65-F5344CB8AC3E}">
        <p14:creationId xmlns:p14="http://schemas.microsoft.com/office/powerpoint/2010/main" val="373812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FF3ED7-B541-D7BA-6026-7428434D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52" y="883246"/>
            <a:ext cx="10515600" cy="1106848"/>
          </a:xfrm>
        </p:spPr>
        <p:txBody>
          <a:bodyPr>
            <a:normAutofit/>
          </a:bodyPr>
          <a:lstStyle/>
          <a:p>
            <a:r>
              <a:rPr lang="fi-FI" sz="2800" b="1" dirty="0"/>
              <a:t>Yhteistyö ja verkostoituminen:</a:t>
            </a:r>
            <a:br>
              <a:rPr lang="fi-FI" dirty="0"/>
            </a:br>
            <a:r>
              <a:rPr lang="fi-FI" sz="2000" dirty="0"/>
              <a:t>Edistää paikallisten ja seudullisten yritysten ja kunnan yhteistyötä sekä vahvistaa alueen yritysverkostoja.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E75BFE-E0C6-A072-6A7C-95AF5DC0E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0094"/>
            <a:ext cx="5157787" cy="30026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sz="3300" dirty="0">
                <a:latin typeface="+mj-lt"/>
              </a:rPr>
              <a:t>Toimenpiteet</a:t>
            </a:r>
          </a:p>
          <a:p>
            <a:r>
              <a:rPr lang="fi-FI" dirty="0">
                <a:latin typeface="+mj-lt"/>
              </a:rPr>
              <a:t>Järjestetään säännöllisesti tilaisuuksia, joissa paikalliset yrittäjät voivat verkostoitua ja jakaa osaamistaan. </a:t>
            </a:r>
          </a:p>
          <a:p>
            <a:r>
              <a:rPr lang="fi-FI" dirty="0">
                <a:latin typeface="+mj-lt"/>
              </a:rPr>
              <a:t>Työllisyys- ja elinvoimakoordinaattori toimii siltana yritysten ja kunnan välillä, auttaen yrityksiä lupaprosesseissa, kehityshankkeissa ja markkinoinnissa.</a:t>
            </a:r>
          </a:p>
          <a:p>
            <a:r>
              <a:rPr lang="fi-FI" dirty="0">
                <a:latin typeface="+mj-lt"/>
              </a:rPr>
              <a:t>Yhteistyö kunnan muiden hankkeiden kanssa </a:t>
            </a:r>
          </a:p>
          <a:p>
            <a:r>
              <a:rPr lang="fi-FI" dirty="0">
                <a:latin typeface="+mj-lt"/>
              </a:rPr>
              <a:t>Elinvoimapalveluiden yritysvierailut, sovittujen toimenpiteiden toteuttaminen ja seuranta</a:t>
            </a:r>
          </a:p>
          <a:p>
            <a:r>
              <a:rPr lang="fi-FI" dirty="0">
                <a:latin typeface="+mj-lt"/>
              </a:rPr>
              <a:t>Vuosittainen kysely yrittäjille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CAC1A63-4020-7C7A-E871-74A9607BA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90094"/>
            <a:ext cx="5183188" cy="3002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300" dirty="0">
                <a:latin typeface="+mj-lt"/>
              </a:rPr>
              <a:t>Mittarit</a:t>
            </a:r>
          </a:p>
          <a:p>
            <a:r>
              <a:rPr lang="fi-FI" sz="2000" dirty="0">
                <a:latin typeface="+mj-lt"/>
              </a:rPr>
              <a:t>Kunnan ja yrittäjäjärjestöjen säännölliset tapaamiset ja niiden dokumentointi </a:t>
            </a:r>
          </a:p>
          <a:p>
            <a:r>
              <a:rPr lang="fi-FI" sz="2000" dirty="0">
                <a:latin typeface="+mj-lt"/>
              </a:rPr>
              <a:t>Järjestettyjen tilaisuuksien lukumäärä </a:t>
            </a:r>
          </a:p>
          <a:p>
            <a:r>
              <a:rPr lang="fi-FI" sz="2000" dirty="0">
                <a:latin typeface="+mj-lt"/>
              </a:rPr>
              <a:t>Yritysvierailujen määrä </a:t>
            </a:r>
          </a:p>
          <a:p>
            <a:r>
              <a:rPr lang="fi-FI" sz="2000" dirty="0">
                <a:latin typeface="+mj-lt"/>
              </a:rPr>
              <a:t>Yrittäjille suunnatun kyselyn tulos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B6932C8-5669-2D09-C3DA-A339CD4C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E977FE5-ABD3-E544-AB5F-574006971AC2}" type="datetime1">
              <a:rPr lang="fi-FI" smtClean="0">
                <a:solidFill>
                  <a:schemeClr val="tx1"/>
                </a:solidFill>
              </a:rPr>
              <a:pPr algn="r"/>
              <a:t>5.2.2025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46C636-190F-E7CE-8E34-57FBF46E0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EBCB1B-D99C-E849-91D4-FBAA1384A761}" type="slidenum">
              <a:rPr lang="fi-FI" smtClean="0">
                <a:solidFill>
                  <a:schemeClr val="tx1"/>
                </a:solidFill>
              </a:rPr>
              <a:pPr algn="l"/>
              <a:t>8</a:t>
            </a:fld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3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014C7D-7B8C-57FA-2535-EF9BB80EF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92390"/>
            <a:ext cx="10515600" cy="1155866"/>
          </a:xfrm>
        </p:spPr>
        <p:txBody>
          <a:bodyPr>
            <a:normAutofit fontScale="90000"/>
          </a:bodyPr>
          <a:lstStyle/>
          <a:p>
            <a:r>
              <a:rPr lang="fi-FI" sz="2800" b="1" dirty="0"/>
              <a:t>Monipuolinen elinkeinorakenne ja kestävä kasvu:</a:t>
            </a:r>
            <a:br>
              <a:rPr lang="fi-FI" sz="3100" dirty="0"/>
            </a:br>
            <a:r>
              <a:rPr lang="fi-FI" sz="2000" dirty="0"/>
              <a:t>Monipuolistaa elinkeinorakennetta, erityisesti teknologian, puhtaan energian, kiertotalouden, maaseudun sekä kulttuurin ja matkailun saralla. Kannustaa yrityksiä kestävään kehitykseen ja innovaatioihin.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A29E83-E57F-FD5D-21E4-05A684D67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201" y="1828424"/>
            <a:ext cx="5157787" cy="32552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sz="4800" dirty="0">
                <a:latin typeface="+mj-lt"/>
              </a:rPr>
              <a:t>Toimenpiteet</a:t>
            </a:r>
          </a:p>
          <a:p>
            <a:r>
              <a:rPr lang="fi-FI" sz="4800" dirty="0">
                <a:latin typeface="+mj-lt"/>
              </a:rPr>
              <a:t>Kulttuuriroihu-hankkeessa luodaan yhteistyöverkosto kulttuuri- ja luontoalan toimijoiden ja matkailupalveluiden tuottajien välille sekä toteutetaan yhteismarkkinointia (mm. Pohjois-Savon Matkailu Oy, </a:t>
            </a:r>
            <a:r>
              <a:rPr lang="fi-FI" sz="4800" dirty="0" err="1">
                <a:latin typeface="+mj-lt"/>
              </a:rPr>
              <a:t>HelloKuopio</a:t>
            </a:r>
            <a:r>
              <a:rPr lang="fi-FI" sz="4800" dirty="0">
                <a:latin typeface="+mj-lt"/>
              </a:rPr>
              <a:t>, Iisalmi ja Tienoot) </a:t>
            </a:r>
            <a:r>
              <a:rPr lang="fi-FI" sz="4800" dirty="0" err="1">
                <a:latin typeface="+mj-lt"/>
              </a:rPr>
              <a:t>Visit</a:t>
            </a:r>
            <a:r>
              <a:rPr lang="fi-FI" sz="4800" dirty="0">
                <a:latin typeface="+mj-lt"/>
              </a:rPr>
              <a:t> Lapinlahti -brändin alla.</a:t>
            </a:r>
          </a:p>
          <a:p>
            <a:r>
              <a:rPr lang="fi-FI" sz="4800" dirty="0">
                <a:latin typeface="+mj-lt"/>
              </a:rPr>
              <a:t>Mukanaolo yhteishankkeissa, esim. </a:t>
            </a:r>
            <a:r>
              <a:rPr lang="fi-FI" sz="4800" dirty="0" err="1">
                <a:latin typeface="+mj-lt"/>
              </a:rPr>
              <a:t>KesTech</a:t>
            </a:r>
            <a:r>
              <a:rPr lang="fi-FI" sz="4800" dirty="0">
                <a:latin typeface="+mj-lt"/>
              </a:rPr>
              <a:t>, </a:t>
            </a:r>
            <a:r>
              <a:rPr lang="fi-FI" sz="4800" dirty="0" err="1">
                <a:latin typeface="+mj-lt"/>
              </a:rPr>
              <a:t>TechSavo</a:t>
            </a:r>
            <a:endParaRPr lang="fi-FI" sz="4800" dirty="0">
              <a:latin typeface="+mj-lt"/>
            </a:endParaRPr>
          </a:p>
          <a:p>
            <a:r>
              <a:rPr lang="fi-FI" sz="4800" dirty="0">
                <a:latin typeface="+mj-lt"/>
              </a:rPr>
              <a:t>Suoniemen kiertotalousalueen kehittämishankkeessa </a:t>
            </a:r>
            <a:r>
              <a:rPr lang="fi-FI" sz="4800" dirty="0" err="1">
                <a:latin typeface="+mj-lt"/>
              </a:rPr>
              <a:t>esiselvitetään</a:t>
            </a:r>
            <a:r>
              <a:rPr lang="fi-FI" sz="4800" dirty="0">
                <a:latin typeface="+mj-lt"/>
              </a:rPr>
              <a:t> alueen mahdollisuudet bio- ja kiertotalouden yrityksille.</a:t>
            </a:r>
          </a:p>
          <a:p>
            <a:r>
              <a:rPr lang="fi-FI" sz="4800" dirty="0">
                <a:latin typeface="+mj-lt"/>
              </a:rPr>
              <a:t>Aseman seudun puutavaraterminaalin siirto ja alueen kaavoittaminen muuhun käyttöön</a:t>
            </a:r>
          </a:p>
          <a:p>
            <a:r>
              <a:rPr lang="fi-FI" sz="4800" dirty="0">
                <a:latin typeface="+mj-lt"/>
              </a:rPr>
              <a:t>Hankesalkun kokoaminen Lapinlahden kunnassa käynnissä olevista hankkeista</a:t>
            </a:r>
          </a:p>
          <a:p>
            <a:r>
              <a:rPr lang="fi-FI" sz="4800" dirty="0">
                <a:latin typeface="+mj-lt"/>
              </a:rPr>
              <a:t>Jaetaan tietoa yrityksille kehityshankkeista ja rahoitusmahdollisuuksista </a:t>
            </a:r>
          </a:p>
          <a:p>
            <a:r>
              <a:rPr lang="fi-FI" sz="4800" dirty="0">
                <a:latin typeface="+mj-lt"/>
              </a:rPr>
              <a:t>Edistetään tekoälyn ja digitaalisten palveluiden käyttöä koulutusten avulla </a:t>
            </a:r>
          </a:p>
          <a:p>
            <a:r>
              <a:rPr lang="fi-FI" sz="4800" dirty="0">
                <a:latin typeface="+mj-lt"/>
              </a:rPr>
              <a:t>Edistetään paikallisten yritysten osallistumista kunnan kilpailutuksiin ja hankintoihin </a:t>
            </a:r>
          </a:p>
          <a:p>
            <a:endParaRPr lang="fi-FI" sz="8000" dirty="0">
              <a:latin typeface="+mj-lt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E9C4D0-E1F2-62C4-FE8A-1DC1F726B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048256"/>
            <a:ext cx="5183188" cy="2779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dirty="0">
                <a:latin typeface="+mj-lt"/>
              </a:rPr>
              <a:t>Mittarit </a:t>
            </a:r>
          </a:p>
          <a:p>
            <a:r>
              <a:rPr lang="fi-FI" sz="1400" dirty="0">
                <a:latin typeface="+mj-lt"/>
              </a:rPr>
              <a:t>Hankerahoituksen hyödyntäminen kunnan elinvoiman kehittämisessä</a:t>
            </a:r>
          </a:p>
          <a:p>
            <a:r>
              <a:rPr lang="fi-FI" sz="1400" dirty="0">
                <a:latin typeface="+mj-lt"/>
              </a:rPr>
              <a:t> Kehitysrahoituksen hyödyntäminen yritysten kehittämisessä </a:t>
            </a:r>
          </a:p>
          <a:p>
            <a:r>
              <a:rPr lang="fi-FI" sz="1400" dirty="0">
                <a:latin typeface="+mj-lt"/>
              </a:rPr>
              <a:t>Yritysrahoituksen määrä Lapinlahdelle (ELY, LEADER, Business Finland) </a:t>
            </a:r>
          </a:p>
          <a:p>
            <a:r>
              <a:rPr lang="fi-FI" sz="1400" dirty="0">
                <a:latin typeface="+mj-lt"/>
              </a:rPr>
              <a:t>Toteutuneet koulutukset </a:t>
            </a:r>
          </a:p>
          <a:p>
            <a:pPr marL="0" indent="0">
              <a:buNone/>
            </a:pPr>
            <a:endParaRPr lang="fi-FI" sz="2000" dirty="0">
              <a:latin typeface="+mj-lt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AE77A72-6248-CAC2-570B-076E9577E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E977FE5-ABD3-E544-AB5F-574006971AC2}" type="datetime1">
              <a:rPr lang="fi-FI" smtClean="0">
                <a:solidFill>
                  <a:schemeClr val="tx1"/>
                </a:solidFill>
              </a:rPr>
              <a:pPr algn="r"/>
              <a:t>5.2.2025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1D4D62-A97E-1FA6-07FF-B0F52907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EEBCB1B-D99C-E849-91D4-FBAA1384A761}" type="slidenum">
              <a:rPr lang="fi-FI" smtClean="0">
                <a:solidFill>
                  <a:schemeClr val="tx1"/>
                </a:solidFill>
              </a:rPr>
              <a:pPr algn="l"/>
              <a:t>9</a:t>
            </a:fld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97694"/>
      </p:ext>
    </p:extLst>
  </p:cSld>
  <p:clrMapOvr>
    <a:masterClrMapping/>
  </p:clrMapOvr>
</p:sld>
</file>

<file path=ppt/theme/theme1.xml><?xml version="1.0" encoding="utf-8"?>
<a:theme xmlns:a="http://schemas.openxmlformats.org/drawingml/2006/main" name="LL_powerPoint_2">
  <a:themeElements>
    <a:clrScheme name="Lapinlaht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8EA5"/>
      </a:accent1>
      <a:accent2>
        <a:srgbClr val="2CA3C5"/>
      </a:accent2>
      <a:accent3>
        <a:srgbClr val="85C3DF"/>
      </a:accent3>
      <a:accent4>
        <a:srgbClr val="A78522"/>
      </a:accent4>
      <a:accent5>
        <a:srgbClr val="D19919"/>
      </a:accent5>
      <a:accent6>
        <a:srgbClr val="EBBB4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L_powerPoint_2" id="{D5CCD7D6-3AD7-D44F-96C5-3B9E829B1669}" vid="{166211B7-1E72-F849-B04D-C392B8F14D6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d2bff0-a74f-44e0-9156-7995b0d2a1f4">
      <Terms xmlns="http://schemas.microsoft.com/office/infopath/2007/PartnerControls"/>
    </lcf76f155ced4ddcb4097134ff3c332f>
    <TaxCatchAll xmlns="f9bd6956-ee09-4005-9c93-b7cb5990cd6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5D568BD551874B801F4714CFEB2903" ma:contentTypeVersion="11" ma:contentTypeDescription="Create a new document." ma:contentTypeScope="" ma:versionID="be38f18bbc38178613e2bae4b6c1eb97">
  <xsd:schema xmlns:xsd="http://www.w3.org/2001/XMLSchema" xmlns:xs="http://www.w3.org/2001/XMLSchema" xmlns:p="http://schemas.microsoft.com/office/2006/metadata/properties" xmlns:ns2="a7d2bff0-a74f-44e0-9156-7995b0d2a1f4" xmlns:ns3="f9bd6956-ee09-4005-9c93-b7cb5990cd61" targetNamespace="http://schemas.microsoft.com/office/2006/metadata/properties" ma:root="true" ma:fieldsID="a9617de20f3ed8fd73ac9a2373802f0f" ns2:_="" ns3:_="">
    <xsd:import namespace="a7d2bff0-a74f-44e0-9156-7995b0d2a1f4"/>
    <xsd:import namespace="f9bd6956-ee09-4005-9c93-b7cb5990cd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2bff0-a74f-44e0-9156-7995b0d2a1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243df00-1df8-4514-af30-ba6221e584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bd6956-ee09-4005-9c93-b7cb5990cd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2b51751-85bd-4012-b6bb-8b23e76afd88}" ma:internalName="TaxCatchAll" ma:showField="CatchAllData" ma:web="f9bd6956-ee09-4005-9c93-b7cb5990c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17A771-9E05-4788-A41E-29FC17B6A6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F083E0-1448-4514-9B00-FB458B995634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a7d2bff0-a74f-44e0-9156-7995b0d2a1f4"/>
    <ds:schemaRef ds:uri="http://purl.org/dc/elements/1.1/"/>
    <ds:schemaRef ds:uri="f9bd6956-ee09-4005-9c93-b7cb5990cd61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AAE028F-1EC9-4169-88F0-B5A78E420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d2bff0-a74f-44e0-9156-7995b0d2a1f4"/>
    <ds:schemaRef ds:uri="f9bd6956-ee09-4005-9c93-b7cb5990cd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LL_powerPoint_2</Template>
  <TotalTime>19</TotalTime>
  <Words>672</Words>
  <Application>Microsoft Office PowerPoint</Application>
  <PresentationFormat>Laajakuva</PresentationFormat>
  <Paragraphs>101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LL_powerPoint_2</vt:lpstr>
      <vt:lpstr>Elinvoimastrategia</vt:lpstr>
      <vt:lpstr>PowerPoint-esitys</vt:lpstr>
      <vt:lpstr>Sijainti tuo mahdollisuuksia</vt:lpstr>
      <vt:lpstr>Lapinlahden elinkeinoelämän rakenne </vt:lpstr>
      <vt:lpstr>Elinvoimavisio</vt:lpstr>
      <vt:lpstr>Strategiset kärkitavoitteet</vt:lpstr>
      <vt:lpstr>Vetovoimainen yritysympäristö: Kehittää kunnasta yrityksille houkutteleva sijainti, tarjota laadukkaita tiloja ja sujuvia lupaprosesseja ja palveluja. Palvelemme positiivisesti, palvelualttiisti ja markkinointihenkisesti. Viestimme näkyvästi ja houkuttelevasti elinvoimastamme!</vt:lpstr>
      <vt:lpstr>Yhteistyö ja verkostoituminen: Edistää paikallisten ja seudullisten yritysten ja kunnan yhteistyötä sekä vahvistaa alueen yritysverkostoja.</vt:lpstr>
      <vt:lpstr>Monipuolinen elinkeinorakenne ja kestävä kasvu: Monipuolistaa elinkeinorakennetta, erityisesti teknologian, puhtaan energian, kiertotalouden, maaseudun sekä kulttuurin ja matkailun saralla. Kannustaa yrityksiä kestävään kehitykseen ja innovaatioihin. </vt:lpstr>
      <vt:lpstr>Hyvät palvelut ja osaava työvoima: Parantaa koulutusta ja työvoiman saatavuutta tukemalla ammatillista kehittymistä ja koulutusta, sekä tukemalla yritysten mahdollisuuksia kansainvälisten osaajien harjoitteluun ja työllistymiseen. Selkeät palveluprosessit yrityksille. </vt:lpstr>
    </vt:vector>
  </TitlesOfParts>
  <Company>Lapinlahti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Ulla Nikulainen</dc:creator>
  <cp:lastModifiedBy>Rytkönen Heidi</cp:lastModifiedBy>
  <cp:revision>42</cp:revision>
  <cp:lastPrinted>2019-01-16T10:19:47Z</cp:lastPrinted>
  <dcterms:created xsi:type="dcterms:W3CDTF">2019-03-28T13:31:32Z</dcterms:created>
  <dcterms:modified xsi:type="dcterms:W3CDTF">2025-02-05T08:31:18Z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0x010100865D568BD551874B801F4714CFEB2903</vt:lpwstr>
  </property>
  <property fmtid="{D5CDD505-2E9C-101B-9397-08002B2CF9AE}" pid="3" name="MediaServiceImageTags">
    <vt:lpwstr/>
  </property>
</Properties>
</file>